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90" r:id="rId3"/>
    <p:sldId id="291" r:id="rId4"/>
    <p:sldId id="292" r:id="rId5"/>
    <p:sldId id="293" r:id="rId6"/>
    <p:sldId id="277" r:id="rId7"/>
    <p:sldId id="294" r:id="rId8"/>
    <p:sldId id="295" r:id="rId9"/>
    <p:sldId id="296" r:id="rId10"/>
    <p:sldId id="297" r:id="rId11"/>
    <p:sldId id="262" r:id="rId12"/>
    <p:sldId id="298" r:id="rId13"/>
    <p:sldId id="299" r:id="rId14"/>
    <p:sldId id="300" r:id="rId15"/>
    <p:sldId id="266" r:id="rId16"/>
    <p:sldId id="301" r:id="rId17"/>
    <p:sldId id="303" r:id="rId18"/>
    <p:sldId id="304" r:id="rId19"/>
  </p:sldIdLst>
  <p:sldSz cx="10150475" cy="7589838"/>
  <p:notesSz cx="6858000" cy="91440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0" autoAdjust="0"/>
    <p:restoredTop sz="73390" autoAdjust="0"/>
  </p:normalViewPr>
  <p:slideViewPr>
    <p:cSldViewPr>
      <p:cViewPr>
        <p:scale>
          <a:sx n="66" d="100"/>
          <a:sy n="66" d="100"/>
        </p:scale>
        <p:origin x="-996" y="-162"/>
      </p:cViewPr>
      <p:guideLst>
        <p:guide orient="horz" pos="2391"/>
        <p:guide pos="3197"/>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B0BBD4D-1381-4A18-BA62-F5DBE129D808}" type="datetimeFigureOut">
              <a:rPr lang="en-US"/>
              <a:pPr>
                <a:defRPr/>
              </a:pPr>
              <a:t>6/29/2012</a:t>
            </a:fld>
            <a:endParaRPr lang="en-US"/>
          </a:p>
        </p:txBody>
      </p:sp>
      <p:sp>
        <p:nvSpPr>
          <p:cNvPr id="4" name="Slide Image Placeholder 3"/>
          <p:cNvSpPr>
            <a:spLocks noGrp="1" noRot="1" noChangeAspect="1"/>
          </p:cNvSpPr>
          <p:nvPr>
            <p:ph type="sldImg" idx="2"/>
          </p:nvPr>
        </p:nvSpPr>
        <p:spPr>
          <a:xfrm>
            <a:off x="1136650" y="685800"/>
            <a:ext cx="45847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A47D274-74AE-4170-B58B-E59BD45E4F8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wvu.edu/~agexten/landrec/remining.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objective of this lesson is to provide information about the treatment options for abandoned mine drainage, how they work, and other forms of remediation for AMD. </a:t>
            </a:r>
            <a:endParaRPr lang="en-US" sz="400" smtClean="0">
              <a:latin typeface="Arial" charset="0"/>
            </a:endParaRPr>
          </a:p>
          <a:p>
            <a:pPr eaLnBrk="1"/>
            <a:endParaRPr lang="en-US" sz="700" smtClean="0"/>
          </a:p>
          <a:p>
            <a:r>
              <a:rPr lang="en-US" sz="700" b="1" smtClean="0"/>
              <a:t>Important points for students:</a:t>
            </a:r>
          </a:p>
          <a:p>
            <a:r>
              <a:rPr lang="en-US" sz="700" smtClean="0"/>
              <a:t>This lesson will focus on the many options for AMD treatment.</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D16EE2-69C6-48E8-803B-8A6F2891A68A}"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smtClean="0"/>
              <a:t>Active treatment can range in the way it adds alkalinity to the stream</a:t>
            </a:r>
          </a:p>
          <a:p>
            <a:pPr>
              <a:buFontTx/>
              <a:buChar char="•"/>
            </a:pPr>
            <a:r>
              <a:rPr lang="en-US" smtClean="0"/>
              <a:t>These can be small dosing systems that utilize the power of the flowing water the add the chemicals to the water. Because the water drives the addition of the chemicals the dose of chemical is adapted as the flow increases or decreases. These systems are easy and the least expensive (~$50,000-$100,000) to install but need to monitored to be sure they are delivering the proper amount of chemicals</a:t>
            </a:r>
          </a:p>
          <a:p>
            <a:pPr>
              <a:buFontTx/>
              <a:buChar char="•"/>
            </a:pPr>
            <a:r>
              <a:rPr lang="en-US" smtClean="0"/>
              <a:t>Large systems can also be built to treat large quantities of water. They can treat large volumes of highly polluted water. They are very expensive to install (&gt;$5 million) and are very expensive to run (&gt;$100,000). </a:t>
            </a:r>
          </a:p>
          <a:p>
            <a:pPr>
              <a:buFontTx/>
              <a:buChar char="•"/>
            </a:pPr>
            <a:endParaRPr lang="en-US" smtClean="0"/>
          </a:p>
          <a:p>
            <a:pPr eaLnBrk="1" hangingPunct="1">
              <a:spcBef>
                <a:spcPct val="0"/>
              </a:spcBef>
            </a:pPr>
            <a:r>
              <a:rPr lang="en-US" b="1" smtClean="0"/>
              <a:t>Important points for students:</a:t>
            </a:r>
          </a:p>
          <a:p>
            <a:r>
              <a:rPr lang="en-US" smtClean="0"/>
              <a:t>There are different types of active treatment but all rely on addition of alkaline chemicals to the water.</a:t>
            </a:r>
          </a:p>
          <a:p>
            <a:endParaRPr lang="en-US" b="1" smtClean="0"/>
          </a:p>
          <a:p>
            <a:pPr eaLnBrk="1" hangingPunct="1">
              <a:spcBef>
                <a:spcPct val="0"/>
              </a:spcBef>
            </a:pPr>
            <a:r>
              <a:rPr lang="en-US" b="1" smtClean="0"/>
              <a:t>Questions for Students:</a:t>
            </a:r>
          </a:p>
          <a:p>
            <a:r>
              <a:rPr lang="en-US" smtClean="0"/>
              <a:t>If large systems cost more to install and run why would they be installed?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mtClean="0">
                <a:latin typeface="Arial" charset="0"/>
              </a:rPr>
              <a:t>Active treatment allows for adaptive treatment as flows or chemistry change the operator of the system can change the amount of chemical added to the water. </a:t>
            </a:r>
          </a:p>
          <a:p>
            <a:pPr eaLnBrk="1" hangingPunct="1">
              <a:spcBef>
                <a:spcPct val="0"/>
              </a:spcBef>
              <a:buFontTx/>
              <a:buChar char="•"/>
            </a:pPr>
            <a:r>
              <a:rPr lang="en-US" smtClean="0">
                <a:latin typeface="Arial" charset="0"/>
              </a:rPr>
              <a:t>Small dosing systems take up much less land than passive treatment systems and do not cost as much as passive treatment</a:t>
            </a:r>
          </a:p>
          <a:p>
            <a:pPr eaLnBrk="1" hangingPunct="1">
              <a:spcBef>
                <a:spcPct val="0"/>
              </a:spcBef>
              <a:buFontTx/>
              <a:buChar char="•"/>
            </a:pPr>
            <a:r>
              <a:rPr lang="en-US" smtClean="0">
                <a:latin typeface="Arial" charset="0"/>
              </a:rPr>
              <a:t>The larger systems can treat large quantities of water but have large upfront costs</a:t>
            </a:r>
          </a:p>
          <a:p>
            <a:pPr eaLnBrk="1" hangingPunct="1">
              <a:spcBef>
                <a:spcPct val="0"/>
              </a:spcBef>
              <a:buFontTx/>
              <a:buChar char="•"/>
            </a:pPr>
            <a:r>
              <a:rPr lang="en-US" smtClean="0">
                <a:latin typeface="Arial" charset="0"/>
              </a:rPr>
              <a:t>Both forms have high operation and maintenance costs as the chemicals are used up and need to be replaces. There are many moving parts and pumps associated with the water treatment and these can easily break</a:t>
            </a:r>
          </a:p>
          <a:p>
            <a:pPr eaLnBrk="1" hangingPunct="1">
              <a:spcBef>
                <a:spcPct val="0"/>
              </a:spcBef>
              <a:buFontTx/>
              <a:buChar char="•"/>
            </a:pPr>
            <a:endParaRPr lang="en-US" smtClean="0">
              <a:latin typeface="Arial" charset="0"/>
            </a:endParaRPr>
          </a:p>
          <a:p>
            <a:pPr eaLnBrk="1" hangingPunct="1">
              <a:spcBef>
                <a:spcPct val="0"/>
              </a:spcBef>
            </a:pPr>
            <a:r>
              <a:rPr lang="en-US" b="1" smtClean="0"/>
              <a:t>Important points for students:</a:t>
            </a:r>
          </a:p>
          <a:p>
            <a:pPr eaLnBrk="1" hangingPunct="1">
              <a:spcBef>
                <a:spcPct val="0"/>
              </a:spcBef>
            </a:pPr>
            <a:r>
              <a:rPr lang="en-US" smtClean="0"/>
              <a:t>Active treatment has advantages and disadvantages that need to be considered during the selection of a treatment type.</a:t>
            </a:r>
            <a:endParaRPr lang="en-US" b="1" smtClean="0"/>
          </a:p>
          <a:p>
            <a:pPr eaLnBrk="1" hangingPunct="1">
              <a:spcBef>
                <a:spcPct val="0"/>
              </a:spcBef>
            </a:pPr>
            <a:endParaRPr lang="en-US" b="1" smtClean="0"/>
          </a:p>
          <a:p>
            <a:pPr eaLnBrk="1" hangingPunct="1">
              <a:spcBef>
                <a:spcPct val="0"/>
              </a:spcBef>
            </a:pPr>
            <a:r>
              <a:rPr lang="en-US" b="1" smtClean="0"/>
              <a:t>Questions for Students:</a:t>
            </a:r>
          </a:p>
          <a:p>
            <a:pPr eaLnBrk="1" hangingPunct="1">
              <a:spcBef>
                <a:spcPct val="0"/>
              </a:spcBef>
            </a:pPr>
            <a:r>
              <a:rPr lang="en-US" smtClean="0"/>
              <a:t>Why might requiring more long-term maintenance be a bad thing?</a:t>
            </a:r>
          </a:p>
          <a:p>
            <a:pPr eaLnBrk="1" hangingPunct="1">
              <a:spcBef>
                <a:spcPct val="0"/>
              </a:spcBef>
            </a:pPr>
            <a:endParaRPr lang="en-US" smtClean="0"/>
          </a:p>
          <a:p>
            <a:pPr eaLnBrk="1" hangingPunct="1">
              <a:spcBef>
                <a:spcPct val="0"/>
              </a:spcBef>
            </a:pPr>
            <a:endParaRPr lang="en-US"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56D52A-78BE-42FF-A017-1DD00934338D}" type="slidenum">
              <a:rPr lang="en-US"/>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mtClean="0">
                <a:latin typeface="Arial" charset="0"/>
              </a:rPr>
              <a:t> Limestone raises the pH as the water flows over it, this allows the metals to precipitate and then settle with clean water flowing out of the ponds</a:t>
            </a:r>
          </a:p>
          <a:p>
            <a:pPr eaLnBrk="1" hangingPunct="1">
              <a:spcBef>
                <a:spcPct val="0"/>
              </a:spcBef>
              <a:buFontTx/>
              <a:buChar char="•"/>
            </a:pPr>
            <a:r>
              <a:rPr lang="en-US" smtClean="0">
                <a:latin typeface="Arial" charset="0"/>
              </a:rPr>
              <a:t>Bacteria in spent mushroom soil remove the oxygen from the water and prevent metal scale from developing on the limestone </a:t>
            </a:r>
          </a:p>
          <a:p>
            <a:pPr lvl="1" eaLnBrk="1" hangingPunct="1">
              <a:spcBef>
                <a:spcPct val="0"/>
              </a:spcBef>
              <a:buFontTx/>
              <a:buChar char="•"/>
            </a:pPr>
            <a:r>
              <a:rPr lang="en-US" smtClean="0">
                <a:latin typeface="Arial" charset="0"/>
              </a:rPr>
              <a:t>If scaling occurs it removes surface area and prevents the limestone from raising the pH</a:t>
            </a:r>
          </a:p>
          <a:p>
            <a:pPr eaLnBrk="1" hangingPunct="1">
              <a:spcBef>
                <a:spcPct val="0"/>
              </a:spcBef>
              <a:buFontTx/>
              <a:buChar char="•"/>
            </a:pPr>
            <a:r>
              <a:rPr lang="en-US" smtClean="0">
                <a:latin typeface="Arial" charset="0"/>
              </a:rPr>
              <a:t>Plants further remove metals and clean the water, most of the time these plants are cattails which do a good job of removing metals as well as slowing down the treated water to allow further settling of the precipitated metals</a:t>
            </a:r>
          </a:p>
          <a:p>
            <a:pPr eaLnBrk="1" hangingPunct="1">
              <a:spcBef>
                <a:spcPct val="0"/>
              </a:spcBef>
              <a:buFontTx/>
              <a:buChar char="•"/>
            </a:pPr>
            <a:r>
              <a:rPr lang="en-US" smtClean="0">
                <a:latin typeface="Arial" charset="0"/>
              </a:rPr>
              <a:t>Each system needs to be designed for the specific drainage and land that the system can be built on</a:t>
            </a:r>
          </a:p>
          <a:p>
            <a:pPr eaLnBrk="1" hangingPunct="1">
              <a:spcBef>
                <a:spcPct val="0"/>
              </a:spcBef>
            </a:pPr>
            <a:endParaRPr lang="en-US" smtClean="0">
              <a:latin typeface="Arial" charset="0"/>
            </a:endParaRPr>
          </a:p>
          <a:p>
            <a:pPr eaLnBrk="1" hangingPunct="1">
              <a:spcBef>
                <a:spcPct val="0"/>
              </a:spcBef>
            </a:pPr>
            <a:r>
              <a:rPr lang="en-US" b="1" smtClean="0"/>
              <a:t>Important points for students:</a:t>
            </a:r>
            <a:br>
              <a:rPr lang="en-US" b="1" smtClean="0"/>
            </a:br>
            <a:r>
              <a:rPr lang="en-US" smtClean="0"/>
              <a:t>Passive treatment utilizes limestone and plants to treat AMD.</a:t>
            </a:r>
          </a:p>
          <a:p>
            <a:pPr eaLnBrk="1" hangingPunct="1">
              <a:spcBef>
                <a:spcPct val="0"/>
              </a:spcBef>
            </a:pPr>
            <a:endParaRPr lang="en-US" smtClean="0"/>
          </a:p>
          <a:p>
            <a:pPr eaLnBrk="1" hangingPunct="1">
              <a:spcBef>
                <a:spcPct val="0"/>
              </a:spcBef>
            </a:pPr>
            <a:r>
              <a:rPr lang="en-US" b="1" smtClean="0"/>
              <a:t>Questions for Students:</a:t>
            </a:r>
          </a:p>
          <a:p>
            <a:r>
              <a:rPr lang="en-US" smtClean="0"/>
              <a:t>Based on surface area What size of limestone do students think is best?</a:t>
            </a:r>
          </a:p>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smtClean="0"/>
              <a:t>Each system needs to be designed based on the water chemistry, flow rate and space the system can be built on. This helps engineers design a system that will treat the water in all flow conditions in the area that is feasibly to place a system in. This means flat land with out other streams.</a:t>
            </a:r>
          </a:p>
          <a:p>
            <a:pPr>
              <a:buFontTx/>
              <a:buChar char="•"/>
            </a:pPr>
            <a:r>
              <a:rPr lang="en-US" smtClean="0"/>
              <a:t>The systems can range from small wells which treat water that is low in pH but with out high metals to large systems that involve many ponds and many types of treatment including limestone ponds, wetlands, limestone channels and other treatment options.</a:t>
            </a:r>
          </a:p>
          <a:p>
            <a:pPr>
              <a:buFontTx/>
              <a:buChar char="•"/>
            </a:pPr>
            <a:endParaRPr lang="en-US" smtClean="0"/>
          </a:p>
          <a:p>
            <a:r>
              <a:rPr lang="en-US" b="1" smtClean="0"/>
              <a:t>Important points for students:</a:t>
            </a:r>
            <a:br>
              <a:rPr lang="en-US" b="1" smtClean="0"/>
            </a:br>
            <a:r>
              <a:rPr lang="en-US" smtClean="0"/>
              <a:t>Treatment needs to be designed for each drainage which takes a lot of design to determine which treatment is best.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sz="1000" smtClean="0"/>
              <a:t>Treatment can involve any of these treatment types. There are other forms of passive treatment that are not discussed here. These are the most common in Pennsylvania. </a:t>
            </a:r>
          </a:p>
          <a:p>
            <a:pPr lvl="1">
              <a:buFontTx/>
              <a:buChar char="•"/>
            </a:pPr>
            <a:r>
              <a:rPr lang="en-US" sz="1000" smtClean="0"/>
              <a:t>Wetlands contain plants the remove metals and allow metals to settle to the bottom</a:t>
            </a:r>
          </a:p>
          <a:p>
            <a:pPr lvl="1">
              <a:buFontTx/>
              <a:buChar char="•"/>
            </a:pPr>
            <a:r>
              <a:rPr lang="en-US" sz="1000" smtClean="0"/>
              <a:t>Anoxic limestone drains are underground drains that add alkalinity and boost the pH with out oxygen being present. Without oxygen present the metals in the water can not scale the limestone</a:t>
            </a:r>
          </a:p>
          <a:p>
            <a:pPr lvl="1">
              <a:buFontTx/>
              <a:buChar char="•"/>
            </a:pPr>
            <a:r>
              <a:rPr lang="en-US" sz="1000" smtClean="0"/>
              <a:t>Vertical flow ponds are ponds force water to enter the pond on the top, then the water is drawn by gravity through mushroom compost which removes oxygen, the water then moves through limestone to pipes on the bottom of the pond that allow the water to exit. Because the water travels vertically through the pond structure they are called vertical flow ponds</a:t>
            </a:r>
          </a:p>
          <a:p>
            <a:pPr lvl="1">
              <a:buFontTx/>
              <a:buChar char="•"/>
            </a:pPr>
            <a:r>
              <a:rPr lang="en-US" sz="1000" smtClean="0"/>
              <a:t>Limestone ponds are simply ponds with limestone in them. These increase alkalinity and raises pH. They work well for drainages with low pH and high aluminum although they need to be flushed to remove the precipitated aluminum.</a:t>
            </a:r>
          </a:p>
          <a:p>
            <a:pPr lvl="1">
              <a:buFontTx/>
              <a:buChar char="•"/>
            </a:pPr>
            <a:r>
              <a:rPr lang="en-US" sz="1000" smtClean="0"/>
              <a:t>Open limestone channels are like a limestone pond but water flows through a channel that has limestone in it</a:t>
            </a:r>
          </a:p>
          <a:p>
            <a:pPr lvl="1">
              <a:buFontTx/>
              <a:buChar char="•"/>
            </a:pPr>
            <a:r>
              <a:rPr lang="en-US" sz="1000" smtClean="0"/>
              <a:t>Diversion wells divert a small amount of stream water into a concrete well. It mixes the water with limestone to increase alkalinity and pH.</a:t>
            </a:r>
          </a:p>
          <a:p>
            <a:pPr>
              <a:buFontTx/>
              <a:buChar char="•"/>
            </a:pPr>
            <a:endParaRPr lang="en-US" sz="1000" smtClean="0"/>
          </a:p>
          <a:p>
            <a:r>
              <a:rPr lang="en-US" sz="1000" b="1" smtClean="0"/>
              <a:t>Important points for students:</a:t>
            </a:r>
            <a:br>
              <a:rPr lang="en-US" sz="1000" b="1" smtClean="0"/>
            </a:br>
            <a:r>
              <a:rPr lang="en-US" sz="1000" smtClean="0"/>
              <a:t>There are many types of treatment all raise pH and remove metals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mtClean="0">
                <a:latin typeface="Arial" charset="0"/>
              </a:rPr>
              <a:t>Passive treatment requires less maintenance than active treatment. Generally every 5 years maintenance is needed. </a:t>
            </a:r>
          </a:p>
          <a:p>
            <a:pPr eaLnBrk="1" hangingPunct="1">
              <a:spcBef>
                <a:spcPct val="0"/>
              </a:spcBef>
              <a:buFontTx/>
              <a:buChar char="•"/>
            </a:pPr>
            <a:r>
              <a:rPr lang="en-US" smtClean="0">
                <a:latin typeface="Arial" charset="0"/>
              </a:rPr>
              <a:t>Monitoring is also less for passive treatment, at most once a month. Active treatment should be monitored at least ever other week and many times once a week.</a:t>
            </a:r>
          </a:p>
          <a:p>
            <a:pPr eaLnBrk="1" hangingPunct="1">
              <a:spcBef>
                <a:spcPct val="0"/>
              </a:spcBef>
              <a:buFontTx/>
              <a:buChar char="•"/>
            </a:pPr>
            <a:r>
              <a:rPr lang="en-US" smtClean="0">
                <a:latin typeface="Arial" charset="0"/>
              </a:rPr>
              <a:t>Passive treatment requires large areas of flat land to treat the water in ponds</a:t>
            </a:r>
          </a:p>
          <a:p>
            <a:pPr eaLnBrk="1" hangingPunct="1">
              <a:spcBef>
                <a:spcPct val="0"/>
              </a:spcBef>
              <a:buFontTx/>
              <a:buChar char="•"/>
            </a:pPr>
            <a:r>
              <a:rPr lang="en-US" smtClean="0">
                <a:latin typeface="Arial" charset="0"/>
              </a:rPr>
              <a:t>Passive has a mid-level initial cost and low operation and maintenance costs as the materials are slowly used up and there are few to no moving parts. </a:t>
            </a:r>
          </a:p>
          <a:p>
            <a:pPr eaLnBrk="1" hangingPunct="1">
              <a:spcBef>
                <a:spcPct val="0"/>
              </a:spcBef>
            </a:pPr>
            <a:endParaRPr lang="en-US" smtClean="0">
              <a:latin typeface="Arial" charset="0"/>
            </a:endParaRPr>
          </a:p>
          <a:p>
            <a:pPr eaLnBrk="1" hangingPunct="1">
              <a:spcBef>
                <a:spcPct val="0"/>
              </a:spcBef>
            </a:pPr>
            <a:r>
              <a:rPr lang="en-US" b="1" smtClean="0"/>
              <a:t>Important points for students:</a:t>
            </a:r>
          </a:p>
          <a:p>
            <a:pPr eaLnBrk="1" hangingPunct="1">
              <a:spcBef>
                <a:spcPct val="0"/>
              </a:spcBef>
            </a:pPr>
            <a:r>
              <a:rPr lang="en-US" smtClean="0"/>
              <a:t>Passive treatment has many advantages and disadvantages and each discharge needs to be evaluated.</a:t>
            </a:r>
          </a:p>
          <a:p>
            <a:pPr eaLnBrk="1" hangingPunct="1">
              <a:spcBef>
                <a:spcPct val="0"/>
              </a:spcBef>
            </a:pPr>
            <a:endParaRPr lang="en-US" smtClean="0"/>
          </a:p>
          <a:p>
            <a:pPr eaLnBrk="1" hangingPunct="1">
              <a:spcBef>
                <a:spcPct val="0"/>
              </a:spcBef>
            </a:pPr>
            <a:r>
              <a:rPr lang="en-US" b="1" smtClean="0"/>
              <a:t>Questions for Students:</a:t>
            </a:r>
          </a:p>
          <a:p>
            <a:pPr eaLnBrk="1" hangingPunct="1">
              <a:spcBef>
                <a:spcPct val="0"/>
              </a:spcBef>
            </a:pPr>
            <a:endParaRPr lang="en-US" smtClean="0"/>
          </a:p>
          <a:p>
            <a:pPr eaLnBrk="1" hangingPunct="1">
              <a:spcBef>
                <a:spcPct val="0"/>
              </a:spcBef>
            </a:pPr>
            <a:endParaRPr lang="en-US" smtClean="0"/>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1646F8-7712-4625-A645-AC836918A2D6}" type="slidenum">
              <a:rPr lang="en-US"/>
              <a:pPr fontAlgn="base">
                <a:spcBef>
                  <a:spcPct val="0"/>
                </a:spcBef>
                <a:spcAft>
                  <a:spcPct val="0"/>
                </a:spcAft>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smtClean="0"/>
              <a:t>Babb Creek is a sub-water located in Tioga County. It leads to Pine Creek which enters the West Branch of the Susquehanna River near Jersey Shore</a:t>
            </a:r>
          </a:p>
          <a:p>
            <a:pPr>
              <a:buFontTx/>
              <a:buChar char="•"/>
            </a:pPr>
            <a:r>
              <a:rPr lang="en-US" smtClean="0"/>
              <a:t>Mining in the watershed started early, at the end of the Civil War. All mining was complete prior SMCRA being passed.</a:t>
            </a:r>
          </a:p>
          <a:p>
            <a:pPr>
              <a:buFontTx/>
              <a:buChar char="•"/>
            </a:pPr>
            <a:r>
              <a:rPr lang="en-US" smtClean="0"/>
              <a:t>By the mid 1900’s Babb Creek had been added to the state’s impaired waters list and was written off as dead. Most people thought the stream would remain dead. The stream was severely impaired with many drainages that seemed untreatable.</a:t>
            </a:r>
          </a:p>
          <a:p>
            <a:pPr>
              <a:buFontTx/>
              <a:buChar char="•"/>
            </a:pPr>
            <a:endParaRPr lang="en-US" b="1" smtClean="0"/>
          </a:p>
          <a:p>
            <a:r>
              <a:rPr lang="en-US" b="1" smtClean="0"/>
              <a:t>Additions:</a:t>
            </a:r>
          </a:p>
          <a:p>
            <a:r>
              <a:rPr lang="en-US" smtClean="0"/>
              <a:t>Have students read about Babb Creek and the work of the volunteers by reading…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In 1990 citizens formed the Babb Creek Watershed Association (BCWA).</a:t>
            </a:r>
          </a:p>
          <a:p>
            <a:r>
              <a:rPr lang="en-US" smtClean="0"/>
              <a:t>The group worked with other organizations to locate all of the sources of pollution and evaluate them for treatment.</a:t>
            </a:r>
          </a:p>
          <a:p>
            <a:r>
              <a:rPr lang="en-US" smtClean="0"/>
              <a:t>The group worked to build treatment systems that many people felt would never work</a:t>
            </a:r>
          </a:p>
          <a:p>
            <a:r>
              <a:rPr lang="en-US" smtClean="0"/>
              <a:t>This included building the largest passive treatment system in the world names Anna S after the mine that caused the drainage.</a:t>
            </a:r>
          </a:p>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After nearly 20 years of work the group finally got what it was working for and after completing 16 projects 14 miles of Babb creek and 5 miles of Pine creek were removed from the impaired streams list. </a:t>
            </a:r>
          </a:p>
          <a:p>
            <a:r>
              <a:rPr lang="en-US" smtClean="0"/>
              <a:t>After the years of dedicated efforts the citizens that started BCWA are able to catch fish in their stream. The systems will require regular maintenance but should continue to treat the water and allow fish to survive for years to come.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mtClean="0">
                <a:latin typeface="Arial" charset="0"/>
              </a:rPr>
              <a:t>Prior to 1977 there were no regulations on how mining companies could mine coal or what had to be done after they were finished mining. </a:t>
            </a:r>
          </a:p>
          <a:p>
            <a:pPr eaLnBrk="1" hangingPunct="1">
              <a:spcBef>
                <a:spcPct val="0"/>
              </a:spcBef>
              <a:buFontTx/>
              <a:buChar char="•"/>
            </a:pPr>
            <a:r>
              <a:rPr lang="en-US" smtClean="0">
                <a:latin typeface="Arial" charset="0"/>
              </a:rPr>
              <a:t>In 1977 federal regulations were passed that established many things. </a:t>
            </a:r>
          </a:p>
          <a:p>
            <a:pPr eaLnBrk="1" hangingPunct="1">
              <a:spcBef>
                <a:spcPct val="0"/>
              </a:spcBef>
              <a:buFontTx/>
              <a:buChar char="•"/>
            </a:pPr>
            <a:r>
              <a:rPr lang="en-US" smtClean="0">
                <a:latin typeface="Arial" charset="0"/>
              </a:rPr>
              <a:t>First of these regulations was to be sure that future mining did not create more drainages. </a:t>
            </a:r>
          </a:p>
          <a:p>
            <a:pPr eaLnBrk="1" hangingPunct="1">
              <a:spcBef>
                <a:spcPct val="0"/>
              </a:spcBef>
              <a:buFontTx/>
              <a:buChar char="•"/>
            </a:pPr>
            <a:r>
              <a:rPr lang="en-US" smtClean="0">
                <a:latin typeface="Arial" charset="0"/>
              </a:rPr>
              <a:t>The second was to reclaim abandoned mines</a:t>
            </a:r>
          </a:p>
          <a:p>
            <a:pPr eaLnBrk="1" hangingPunct="1">
              <a:spcBef>
                <a:spcPct val="0"/>
              </a:spcBef>
            </a:pPr>
            <a:endParaRPr lang="en-US" b="1" smtClean="0"/>
          </a:p>
          <a:p>
            <a:pPr eaLnBrk="1" hangingPunct="1">
              <a:spcBef>
                <a:spcPct val="0"/>
              </a:spcBef>
            </a:pPr>
            <a:r>
              <a:rPr lang="en-US" b="1" smtClean="0"/>
              <a:t>Important points for students:</a:t>
            </a:r>
          </a:p>
          <a:p>
            <a:r>
              <a:rPr lang="en-US" smtClean="0"/>
              <a:t>SMCRA regulates current mining and works to clean-up historic mining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mtClean="0">
                <a:latin typeface="Arial" charset="0"/>
              </a:rPr>
              <a:t>SMCRA created the Office of Surface Mining (OSM)</a:t>
            </a:r>
          </a:p>
          <a:p>
            <a:pPr eaLnBrk="1" hangingPunct="1">
              <a:spcBef>
                <a:spcPct val="0"/>
              </a:spcBef>
              <a:buFontTx/>
              <a:buChar char="•"/>
            </a:pPr>
            <a:r>
              <a:rPr lang="en-US" smtClean="0">
                <a:latin typeface="Arial" charset="0"/>
              </a:rPr>
              <a:t>This agency helps to write the regulations, fund and regulate state agencies that regulate the industry.</a:t>
            </a:r>
          </a:p>
          <a:p>
            <a:pPr eaLnBrk="1" hangingPunct="1">
              <a:spcBef>
                <a:spcPct val="0"/>
              </a:spcBef>
              <a:buFontTx/>
              <a:buChar char="•"/>
            </a:pPr>
            <a:r>
              <a:rPr lang="en-US" smtClean="0">
                <a:latin typeface="Arial" charset="0"/>
              </a:rPr>
              <a:t>OSM works to be sure that current mining does not create impairments through these actions</a:t>
            </a:r>
          </a:p>
          <a:p>
            <a:pPr eaLnBrk="1" hangingPunct="1">
              <a:spcBef>
                <a:spcPct val="0"/>
              </a:spcBef>
              <a:buFontTx/>
              <a:buChar char="•"/>
            </a:pPr>
            <a:r>
              <a:rPr lang="en-US" smtClean="0">
                <a:latin typeface="Arial" charset="0"/>
              </a:rPr>
              <a:t>Without SMCRA mining would still be creating drainages and much of the work that has been done to clean up AMD is funded through this bill.</a:t>
            </a:r>
          </a:p>
          <a:p>
            <a:pPr eaLnBrk="1" hangingPunct="1">
              <a:spcBef>
                <a:spcPct val="0"/>
              </a:spcBef>
            </a:pPr>
            <a:endParaRPr lang="en-US" smtClean="0">
              <a:latin typeface="Arial" charset="0"/>
            </a:endParaRPr>
          </a:p>
          <a:p>
            <a:pPr eaLnBrk="1" hangingPunct="1">
              <a:spcBef>
                <a:spcPct val="0"/>
              </a:spcBef>
            </a:pPr>
            <a:r>
              <a:rPr lang="en-US" b="1" smtClean="0"/>
              <a:t>Important points for students:</a:t>
            </a:r>
          </a:p>
          <a:p>
            <a:pPr eaLnBrk="1" hangingPunct="1">
              <a:spcBef>
                <a:spcPct val="0"/>
              </a:spcBef>
            </a:pPr>
            <a:r>
              <a:rPr lang="en-US" smtClean="0"/>
              <a:t>The implementation of SMCRA is and was crucial to the improvement of water quality and environments affected by AMD</a:t>
            </a:r>
          </a:p>
          <a:p>
            <a:pPr eaLnBrk="1" hangingPunct="1">
              <a:spcBef>
                <a:spcPct val="0"/>
              </a:spcBef>
            </a:pPr>
            <a:endParaRPr lang="en-US" b="1" smtClean="0"/>
          </a:p>
          <a:p>
            <a:pPr eaLnBrk="1" hangingPunct="1">
              <a:spcBef>
                <a:spcPct val="0"/>
              </a:spcBef>
            </a:pPr>
            <a:r>
              <a:rPr lang="en-US" b="1" smtClean="0"/>
              <a:t>Questions for Students:</a:t>
            </a:r>
          </a:p>
          <a:p>
            <a:pPr eaLnBrk="1" hangingPunct="1">
              <a:spcBef>
                <a:spcPct val="0"/>
              </a:spcBef>
            </a:pPr>
            <a:r>
              <a:rPr lang="en-US" smtClean="0"/>
              <a:t>What does promulgate mean?</a:t>
            </a:r>
          </a:p>
          <a:p>
            <a:pPr eaLnBrk="1" hangingPunct="1">
              <a:spcBef>
                <a:spcPct val="0"/>
              </a:spcBef>
            </a:pPr>
            <a:r>
              <a:rPr lang="en-US" smtClean="0"/>
              <a:t>What is the importance in having </a:t>
            </a:r>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dirty="0" smtClean="0"/>
              <a:t>Reclamation is the process of returning land, which has been adversely affected by past coal mining, as close to its original form as possible. </a:t>
            </a:r>
          </a:p>
          <a:p>
            <a:pPr eaLnBrk="1" hangingPunct="1">
              <a:spcBef>
                <a:spcPct val="0"/>
              </a:spcBef>
              <a:buFontTx/>
              <a:buChar char="•"/>
            </a:pPr>
            <a:r>
              <a:rPr lang="en-US" dirty="0" smtClean="0"/>
              <a:t>Sometimes this means simply </a:t>
            </a:r>
            <a:r>
              <a:rPr lang="en-US" dirty="0" err="1" smtClean="0"/>
              <a:t>regrading</a:t>
            </a:r>
            <a:r>
              <a:rPr lang="en-US" dirty="0" smtClean="0"/>
              <a:t> </a:t>
            </a:r>
            <a:r>
              <a:rPr lang="en-US" dirty="0" smtClean="0"/>
              <a:t>land to remove mine features. </a:t>
            </a:r>
          </a:p>
          <a:p>
            <a:pPr eaLnBrk="1" hangingPunct="1">
              <a:spcBef>
                <a:spcPct val="0"/>
              </a:spcBef>
              <a:buFontTx/>
              <a:buChar char="•"/>
            </a:pPr>
            <a:r>
              <a:rPr lang="en-US" dirty="0" smtClean="0"/>
              <a:t>It can also include removal of refuse piles, and </a:t>
            </a:r>
            <a:r>
              <a:rPr lang="en-US" dirty="0" err="1" smtClean="0"/>
              <a:t>revegetation</a:t>
            </a:r>
            <a:r>
              <a:rPr lang="en-US" dirty="0" smtClean="0"/>
              <a:t> of surface mines</a:t>
            </a:r>
          </a:p>
          <a:p>
            <a:pPr eaLnBrk="1" hangingPunct="1">
              <a:spcBef>
                <a:spcPct val="0"/>
              </a:spcBef>
              <a:buFontTx/>
              <a:buChar char="•"/>
            </a:pPr>
            <a:r>
              <a:rPr lang="en-US" dirty="0" smtClean="0"/>
              <a:t>While the main effort of land reclamation is to return the land to the condition it was in previously this often times removes or decrease drainages as well. </a:t>
            </a:r>
          </a:p>
          <a:p>
            <a:pPr eaLnBrk="1" hangingPunct="1">
              <a:spcBef>
                <a:spcPct val="0"/>
              </a:spcBef>
              <a:buFontTx/>
              <a:buChar char="•"/>
            </a:pPr>
            <a:r>
              <a:rPr lang="en-US" dirty="0" smtClean="0"/>
              <a:t>This is because as water flows more naturally over the ground with vegetation less water contacts the pyrite in the soil. This means less drainage is made.</a:t>
            </a:r>
          </a:p>
          <a:p>
            <a:pPr eaLnBrk="1" hangingPunct="1">
              <a:spcBef>
                <a:spcPct val="0"/>
              </a:spcBef>
              <a:buFontTx/>
              <a:buChar char="•"/>
            </a:pPr>
            <a:r>
              <a:rPr lang="en-US" dirty="0" smtClean="0"/>
              <a:t>This also decreases sedimentation as well as less soil erodes when the soil is vegetated. </a:t>
            </a:r>
            <a:endParaRPr lang="en-US" dirty="0" smtClean="0">
              <a:latin typeface="Arial" charset="0"/>
            </a:endParaRPr>
          </a:p>
          <a:p>
            <a:pPr eaLnBrk="1" hangingPunct="1">
              <a:spcBef>
                <a:spcPct val="0"/>
              </a:spcBef>
            </a:pPr>
            <a:endParaRPr lang="en-US" dirty="0" smtClean="0">
              <a:latin typeface="Arial" charset="0"/>
            </a:endParaRPr>
          </a:p>
          <a:p>
            <a:pPr eaLnBrk="1" hangingPunct="1">
              <a:spcBef>
                <a:spcPct val="0"/>
              </a:spcBef>
            </a:pPr>
            <a:r>
              <a:rPr lang="en-US" b="1" dirty="0" smtClean="0"/>
              <a:t>Important points for students:</a:t>
            </a:r>
          </a:p>
          <a:p>
            <a:pPr eaLnBrk="1" hangingPunct="1">
              <a:spcBef>
                <a:spcPct val="0"/>
              </a:spcBef>
            </a:pPr>
            <a:r>
              <a:rPr lang="en-US" dirty="0" smtClean="0"/>
              <a:t>Reclamation returns the land to its original condition and decreases AMD.</a:t>
            </a:r>
          </a:p>
          <a:p>
            <a:pPr eaLnBrk="1" hangingPunct="1">
              <a:spcBef>
                <a:spcPct val="0"/>
              </a:spcBef>
            </a:pPr>
            <a:endParaRPr lang="en-US" b="1" dirty="0" smtClean="0"/>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Char char="•"/>
            </a:pPr>
            <a:r>
              <a:rPr lang="en-US" smtClean="0">
                <a:latin typeface="Arial" charset="0"/>
              </a:rPr>
              <a:t>Remining utilizes the coal which often times remains in historic coal mines. </a:t>
            </a:r>
          </a:p>
          <a:p>
            <a:pPr marL="685800" lvl="1" indent="-228600" eaLnBrk="1" hangingPunct="1">
              <a:spcBef>
                <a:spcPct val="0"/>
              </a:spcBef>
              <a:buFontTx/>
              <a:buChar char="•"/>
            </a:pPr>
            <a:r>
              <a:rPr lang="en-US" smtClean="0">
                <a:latin typeface="Arial" charset="0"/>
              </a:rPr>
              <a:t>Due to a lack of technologies often times coal remains in these historic mines</a:t>
            </a:r>
          </a:p>
          <a:p>
            <a:pPr marL="228600" indent="-228600" eaLnBrk="1" hangingPunct="1">
              <a:spcBef>
                <a:spcPct val="0"/>
              </a:spcBef>
              <a:buFontTx/>
              <a:buChar char="•"/>
            </a:pPr>
            <a:r>
              <a:rPr lang="en-US" smtClean="0">
                <a:latin typeface="Arial" charset="0"/>
              </a:rPr>
              <a:t>This coal allows the coal company to generate money as they mine the coal</a:t>
            </a:r>
          </a:p>
          <a:p>
            <a:pPr marL="228600" indent="-228600" eaLnBrk="1" hangingPunct="1">
              <a:spcBef>
                <a:spcPct val="0"/>
              </a:spcBef>
              <a:buFontTx/>
              <a:buChar char="•"/>
            </a:pPr>
            <a:r>
              <a:rPr lang="en-US" smtClean="0">
                <a:latin typeface="Arial" charset="0"/>
              </a:rPr>
              <a:t>As they mine the company adds alkalinity, and regrade the sites. This along with other precautions remove the source of pollution</a:t>
            </a:r>
          </a:p>
          <a:p>
            <a:pPr marL="228600" indent="-228600" eaLnBrk="1" hangingPunct="1">
              <a:spcBef>
                <a:spcPct val="0"/>
              </a:spcBef>
              <a:buFontTx/>
              <a:buChar char="•"/>
            </a:pPr>
            <a:r>
              <a:rPr lang="en-US" smtClean="0">
                <a:latin typeface="Arial" charset="0"/>
              </a:rPr>
              <a:t>This permanently removes this pollution</a:t>
            </a:r>
          </a:p>
          <a:p>
            <a:pPr marL="228600" indent="-228600" eaLnBrk="1" hangingPunct="1">
              <a:spcBef>
                <a:spcPct val="0"/>
              </a:spcBef>
              <a:buFontTx/>
              <a:buChar char="•"/>
            </a:pPr>
            <a:r>
              <a:rPr lang="en-US" smtClean="0">
                <a:latin typeface="Arial" charset="0"/>
              </a:rPr>
              <a:t>This also is done at no cost to government, and tax payer</a:t>
            </a:r>
          </a:p>
          <a:p>
            <a:pPr marL="228600" indent="-228600" eaLnBrk="1" hangingPunct="1">
              <a:spcBef>
                <a:spcPct val="0"/>
              </a:spcBef>
              <a:buFontTx/>
              <a:buChar char="•"/>
            </a:pPr>
            <a:r>
              <a:rPr lang="en-US" smtClean="0">
                <a:latin typeface="Arial" charset="0"/>
              </a:rPr>
              <a:t>This also provides coal for use with out disturbing new areas.</a:t>
            </a:r>
          </a:p>
          <a:p>
            <a:pPr marL="228600" indent="-228600" eaLnBrk="1" hangingPunct="1">
              <a:spcBef>
                <a:spcPct val="0"/>
              </a:spcBef>
              <a:buFontTx/>
              <a:buChar char="•"/>
            </a:pPr>
            <a:endParaRPr lang="en-US" b="1" smtClean="0"/>
          </a:p>
          <a:p>
            <a:pPr marL="228600" indent="-228600" eaLnBrk="1" hangingPunct="1">
              <a:spcBef>
                <a:spcPct val="0"/>
              </a:spcBef>
            </a:pPr>
            <a:r>
              <a:rPr lang="en-US" b="1" smtClean="0"/>
              <a:t>Important points for students:</a:t>
            </a:r>
          </a:p>
          <a:p>
            <a:pPr marL="228600" indent="-228600"/>
            <a:r>
              <a:rPr lang="en-US" smtClean="0"/>
              <a:t>Remining provided permanent removal of pollution.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hlinkClick r:id="rId3"/>
              </a:rPr>
              <a:t>http://www.wvu.edu/~agexten/landrec/remining.htm</a:t>
            </a:r>
            <a:r>
              <a:rPr lang="en-US" dirty="0" smtClean="0"/>
              <a:t> </a:t>
            </a:r>
          </a:p>
          <a:p>
            <a:pPr eaLnBrk="1" hangingPunct="1">
              <a:spcBef>
                <a:spcPct val="0"/>
              </a:spcBef>
            </a:pPr>
            <a:endParaRPr lang="en-US" dirty="0" smtClean="0"/>
          </a:p>
          <a:p>
            <a:pPr eaLnBrk="1" hangingPunct="1">
              <a:spcBef>
                <a:spcPct val="0"/>
              </a:spcBef>
              <a:buFontTx/>
              <a:buChar char="•"/>
            </a:pPr>
            <a:r>
              <a:rPr lang="en-US" dirty="0" smtClean="0">
                <a:latin typeface="Arial" charset="0"/>
              </a:rPr>
              <a:t> These are pictures taken in West Virginia; however, the process is still the same and it shows the before and after pictures of a site that has been successfully re-mined and reclaimed.  </a:t>
            </a:r>
          </a:p>
          <a:p>
            <a:pPr eaLnBrk="1" hangingPunct="1">
              <a:spcBef>
                <a:spcPct val="0"/>
              </a:spcBef>
            </a:pPr>
            <a:endParaRPr lang="en-US" dirty="0" smtClean="0">
              <a:latin typeface="Arial" charset="0"/>
            </a:endParaRPr>
          </a:p>
          <a:p>
            <a:pPr eaLnBrk="1" hangingPunct="1">
              <a:spcBef>
                <a:spcPct val="0"/>
              </a:spcBef>
            </a:pPr>
            <a:r>
              <a:rPr lang="en-US" b="1" dirty="0" smtClean="0"/>
              <a:t>Important points for students:</a:t>
            </a:r>
          </a:p>
          <a:p>
            <a:pPr eaLnBrk="1" hangingPunct="1">
              <a:spcBef>
                <a:spcPct val="0"/>
              </a:spcBef>
            </a:pPr>
            <a:r>
              <a:rPr lang="en-US" dirty="0" smtClean="0"/>
              <a:t>This whole process took 7 years which illustrates the time it takes to </a:t>
            </a:r>
            <a:r>
              <a:rPr lang="en-US" dirty="0" err="1" smtClean="0"/>
              <a:t>remine</a:t>
            </a:r>
            <a:r>
              <a:rPr lang="en-US" smtClean="0"/>
              <a:t> and restore sites which have been negatively affected by historic mining. </a:t>
            </a:r>
          </a:p>
          <a:p>
            <a:pPr eaLnBrk="1" hangingPunct="1">
              <a:spcBef>
                <a:spcPct val="0"/>
              </a:spcBef>
            </a:pPr>
            <a:endParaRPr lang="en-US" b="1" dirty="0" smtClean="0"/>
          </a:p>
          <a:p>
            <a:pPr eaLnBrk="1" hangingPunct="1">
              <a:spcBef>
                <a:spcPct val="0"/>
              </a:spcBef>
            </a:pPr>
            <a:r>
              <a:rPr lang="en-US" b="1" dirty="0" smtClean="0"/>
              <a:t>Questions for Students:</a:t>
            </a:r>
          </a:p>
          <a:p>
            <a:pPr eaLnBrk="1" hangingPunct="1">
              <a:spcBef>
                <a:spcPct val="0"/>
              </a:spcBef>
            </a:pPr>
            <a:r>
              <a:rPr lang="en-US" dirty="0" smtClean="0"/>
              <a:t>What would have/are some of the benefits of this </a:t>
            </a:r>
            <a:r>
              <a:rPr lang="en-US" dirty="0" err="1" smtClean="0"/>
              <a:t>remining</a:t>
            </a:r>
            <a:r>
              <a:rPr lang="en-US" dirty="0" smtClean="0"/>
              <a:t> project? (refer to previous slide)</a:t>
            </a:r>
          </a:p>
          <a:p>
            <a:pPr eaLnBrk="1" hangingPunct="1">
              <a:spcBef>
                <a:spcPct val="0"/>
              </a:spcBef>
            </a:pPr>
            <a:r>
              <a:rPr lang="en-US" dirty="0" smtClean="0"/>
              <a:t>Ask students if they know of any sites where they might have seen </a:t>
            </a:r>
            <a:r>
              <a:rPr lang="en-US" dirty="0" err="1" smtClean="0"/>
              <a:t>remining</a:t>
            </a:r>
            <a:r>
              <a:rPr lang="en-US" dirty="0" smtClean="0"/>
              <a:t>. </a:t>
            </a:r>
          </a:p>
          <a:p>
            <a:pPr eaLnBrk="1" hangingPunct="1">
              <a:spcBef>
                <a:spcPct val="0"/>
              </a:spcBef>
            </a:pPr>
            <a:endParaRPr lang="en-US" dirty="0" smtClean="0"/>
          </a:p>
          <a:p>
            <a:pPr eaLnBrk="1" hangingPunct="1">
              <a:spcBef>
                <a:spcPct val="0"/>
              </a:spcBef>
            </a:pPr>
            <a:endParaRPr lang="en-US" dirty="0"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40AD28-3251-46D5-AFA6-7AE2396FB66F}"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mtClean="0">
                <a:latin typeface="Arial" charset="0"/>
              </a:rPr>
              <a:t> The other option is treat the water after it has left the mine or refuse area. </a:t>
            </a:r>
          </a:p>
          <a:p>
            <a:pPr eaLnBrk="1" hangingPunct="1">
              <a:spcBef>
                <a:spcPct val="0"/>
              </a:spcBef>
              <a:buFontTx/>
              <a:buChar char="•"/>
            </a:pPr>
            <a:r>
              <a:rPr lang="en-US" smtClean="0">
                <a:latin typeface="Arial" charset="0"/>
              </a:rPr>
              <a:t>The general idea behind treatment is raise the pH of the water</a:t>
            </a:r>
          </a:p>
          <a:p>
            <a:pPr eaLnBrk="1" hangingPunct="1">
              <a:spcBef>
                <a:spcPct val="0"/>
              </a:spcBef>
              <a:buFontTx/>
              <a:buChar char="•"/>
            </a:pPr>
            <a:r>
              <a:rPr lang="en-US" smtClean="0">
                <a:latin typeface="Arial" charset="0"/>
              </a:rPr>
              <a:t>Once the pH has raised metals can not stay dissolved in the water and become solids or precipitates</a:t>
            </a:r>
          </a:p>
          <a:p>
            <a:pPr eaLnBrk="1" hangingPunct="1">
              <a:spcBef>
                <a:spcPct val="0"/>
              </a:spcBef>
              <a:buFontTx/>
              <a:buChar char="•"/>
            </a:pPr>
            <a:r>
              <a:rPr lang="en-US" smtClean="0">
                <a:latin typeface="Arial" charset="0"/>
              </a:rPr>
              <a:t>These metals can be allowed to settle and be removed from the water</a:t>
            </a:r>
          </a:p>
          <a:p>
            <a:pPr eaLnBrk="1" hangingPunct="1">
              <a:spcBef>
                <a:spcPct val="0"/>
              </a:spcBef>
              <a:buFontTx/>
              <a:buChar char="•"/>
            </a:pPr>
            <a:r>
              <a:rPr lang="en-US" smtClean="0">
                <a:latin typeface="Arial" charset="0"/>
              </a:rPr>
              <a:t>The result is water with a higher pH, less metals and generally higher alkalinity</a:t>
            </a:r>
          </a:p>
          <a:p>
            <a:pPr eaLnBrk="1" hangingPunct="1">
              <a:spcBef>
                <a:spcPct val="0"/>
              </a:spcBef>
              <a:buFontTx/>
              <a:buChar char="•"/>
            </a:pPr>
            <a:r>
              <a:rPr lang="en-US" smtClean="0">
                <a:latin typeface="Arial" charset="0"/>
              </a:rPr>
              <a:t>Other additions to treatment include aerating the water to oxidize the metals to remove them, and using plants to further remove metals</a:t>
            </a:r>
          </a:p>
          <a:p>
            <a:pPr eaLnBrk="1" hangingPunct="1">
              <a:spcBef>
                <a:spcPct val="0"/>
              </a:spcBef>
            </a:pPr>
            <a:endParaRPr lang="en-US" smtClean="0">
              <a:latin typeface="Arial" charset="0"/>
            </a:endParaRPr>
          </a:p>
          <a:p>
            <a:pPr eaLnBrk="1" hangingPunct="1">
              <a:spcBef>
                <a:spcPct val="0"/>
              </a:spcBef>
            </a:pPr>
            <a:r>
              <a:rPr lang="en-US" b="1" smtClean="0"/>
              <a:t>Important points for students:</a:t>
            </a:r>
          </a:p>
          <a:p>
            <a:pPr eaLnBrk="1" hangingPunct="1">
              <a:spcBef>
                <a:spcPct val="0"/>
              </a:spcBef>
            </a:pPr>
            <a:r>
              <a:rPr lang="en-US" smtClean="0"/>
              <a:t>Treatment raises the pH and removes the metals.</a:t>
            </a:r>
          </a:p>
          <a:p>
            <a:pPr eaLnBrk="1" hangingPunct="1">
              <a:spcBef>
                <a:spcPct val="0"/>
              </a:spcBef>
            </a:pPr>
            <a:endParaRPr lang="en-US" smtClean="0"/>
          </a:p>
          <a:p>
            <a:pPr eaLnBrk="1" hangingPunct="1">
              <a:spcBef>
                <a:spcPct val="0"/>
              </a:spcBef>
            </a:pPr>
            <a:r>
              <a:rPr lang="en-US" b="1" smtClean="0"/>
              <a:t>Questions for Students:</a:t>
            </a:r>
          </a:p>
          <a:p>
            <a:pPr eaLnBrk="1" hangingPunct="1">
              <a:spcBef>
                <a:spcPct val="0"/>
              </a:spcBef>
            </a:pPr>
            <a:r>
              <a:rPr lang="en-US" smtClean="0"/>
              <a:t>What ways can we use to increase the pH?</a:t>
            </a:r>
          </a:p>
          <a:p>
            <a:pPr eaLnBrk="1" hangingPunct="1">
              <a:spcBef>
                <a:spcPct val="0"/>
              </a:spcBef>
            </a:pPr>
            <a:r>
              <a:rPr lang="en-US" smtClean="0"/>
              <a:t>Do you think one form of treatment could be used for all mines?</a:t>
            </a: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smtClean="0"/>
              <a:t>There are two groups of treatment Active and Passive treatment</a:t>
            </a:r>
          </a:p>
          <a:p>
            <a:pPr>
              <a:buFontTx/>
              <a:buChar char="•"/>
            </a:pPr>
            <a:r>
              <a:rPr lang="en-US" smtClean="0"/>
              <a:t>Active treatment as it implies requires the active addition of chemicals to raise the pH</a:t>
            </a:r>
          </a:p>
          <a:p>
            <a:pPr>
              <a:buFontTx/>
              <a:buChar char="•"/>
            </a:pPr>
            <a:r>
              <a:rPr lang="en-US" smtClean="0"/>
              <a:t>Passive treatment allows the water to passively flow over rocks and through wetlands to raise the pH and remove the metals. </a:t>
            </a:r>
          </a:p>
          <a:p>
            <a:pPr>
              <a:buFontTx/>
              <a:buChar char="•"/>
            </a:pPr>
            <a:r>
              <a:rPr lang="en-US" smtClean="0"/>
              <a:t>Each large group of treatment has different options within the group</a:t>
            </a:r>
          </a:p>
          <a:p>
            <a:pPr>
              <a:buFontTx/>
              <a:buChar char="•"/>
            </a:pPr>
            <a:r>
              <a:rPr lang="en-US" smtClean="0"/>
              <a:t>Each drainage requires evaluation to determine the best option for that drainage</a:t>
            </a:r>
          </a:p>
          <a:p>
            <a:endParaRPr lang="en-US" smtClean="0"/>
          </a:p>
          <a:p>
            <a:pPr eaLnBrk="1" hangingPunct="1">
              <a:spcBef>
                <a:spcPct val="0"/>
              </a:spcBef>
            </a:pPr>
            <a:r>
              <a:rPr lang="en-US" b="1" smtClean="0"/>
              <a:t>Important points for students:</a:t>
            </a:r>
          </a:p>
          <a:p>
            <a:r>
              <a:rPr lang="en-US" smtClean="0"/>
              <a:t>There are two types of treatment active and passive.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mtClean="0">
                <a:latin typeface="Arial" charset="0"/>
              </a:rPr>
              <a:t>Active treatment utilizes the addition of basic chemicals to the water this include lime, soda ash, sodium hydroxide or any other basic chemical that will neutralize the acid in water.</a:t>
            </a:r>
          </a:p>
          <a:p>
            <a:pPr eaLnBrk="1" hangingPunct="1">
              <a:spcBef>
                <a:spcPct val="0"/>
              </a:spcBef>
              <a:buFontTx/>
              <a:buChar char="•"/>
            </a:pPr>
            <a:r>
              <a:rPr lang="en-US" smtClean="0">
                <a:latin typeface="Arial" charset="0"/>
              </a:rPr>
              <a:t>The metals in the treated water precipitate and are allowed to settle out. </a:t>
            </a:r>
          </a:p>
          <a:p>
            <a:pPr eaLnBrk="1" hangingPunct="1">
              <a:spcBef>
                <a:spcPct val="0"/>
              </a:spcBef>
              <a:buFontTx/>
              <a:buChar char="•"/>
            </a:pPr>
            <a:r>
              <a:rPr lang="en-US" smtClean="0">
                <a:latin typeface="Arial" charset="0"/>
              </a:rPr>
              <a:t>The resulting water is allowed the discharged into a stream where it can support life.</a:t>
            </a:r>
          </a:p>
          <a:p>
            <a:pPr eaLnBrk="1" hangingPunct="1">
              <a:spcBef>
                <a:spcPct val="0"/>
              </a:spcBef>
              <a:buFontTx/>
              <a:buChar char="•"/>
            </a:pPr>
            <a:r>
              <a:rPr lang="en-US" smtClean="0">
                <a:latin typeface="Arial" charset="0"/>
              </a:rPr>
              <a:t>In some cases there is not enough room for a treatment system. In these cases the water is treated in the stream by adding alkaline material to the stream and the metals are allowed to settle in the stream. </a:t>
            </a:r>
          </a:p>
          <a:p>
            <a:pPr lvl="1" eaLnBrk="1" hangingPunct="1">
              <a:spcBef>
                <a:spcPct val="0"/>
              </a:spcBef>
              <a:buFontTx/>
              <a:buChar char="•"/>
            </a:pPr>
            <a:r>
              <a:rPr lang="en-US" smtClean="0">
                <a:latin typeface="Arial" charset="0"/>
              </a:rPr>
              <a:t>This sacrifices life in that stream for the health of the receiving stream, in short nothing will live in that stream but the water chemistry of the receiving stream will be improved to support life.</a:t>
            </a:r>
          </a:p>
          <a:p>
            <a:pPr eaLnBrk="1" hangingPunct="1">
              <a:spcBef>
                <a:spcPct val="0"/>
              </a:spcBef>
              <a:buFontTx/>
              <a:buChar char="•"/>
            </a:pPr>
            <a:endParaRPr lang="en-US" smtClean="0">
              <a:latin typeface="Arial" charset="0"/>
            </a:endParaRPr>
          </a:p>
          <a:p>
            <a:pPr eaLnBrk="1" hangingPunct="1">
              <a:spcBef>
                <a:spcPct val="0"/>
              </a:spcBef>
            </a:pPr>
            <a:r>
              <a:rPr lang="en-US" b="1" smtClean="0"/>
              <a:t>Important points for students:</a:t>
            </a:r>
          </a:p>
          <a:p>
            <a:pPr eaLnBrk="1" hangingPunct="1">
              <a:spcBef>
                <a:spcPct val="0"/>
              </a:spcBef>
            </a:pPr>
            <a:r>
              <a:rPr lang="en-US" smtClean="0">
                <a:latin typeface="Arial" charset="0"/>
              </a:rPr>
              <a:t>Active treatment relies on the constant addition of chemicals to the water to treat AMD.</a:t>
            </a:r>
          </a:p>
          <a:p>
            <a:pPr eaLnBrk="1" hangingPunct="1">
              <a:spcBef>
                <a:spcPct val="0"/>
              </a:spcBef>
            </a:pPr>
            <a:endParaRPr lang="en-US" b="1" smtClean="0"/>
          </a:p>
          <a:p>
            <a:pPr eaLnBrk="1" hangingPunct="1">
              <a:spcBef>
                <a:spcPct val="0"/>
              </a:spcBef>
            </a:pPr>
            <a:endParaRPr lang="en-US" b="1" smtClean="0"/>
          </a:p>
          <a:p>
            <a:pPr eaLnBrk="1" hangingPunct="1">
              <a:spcBef>
                <a:spcPct val="0"/>
              </a:spcBef>
            </a:pPr>
            <a:r>
              <a:rPr lang="en-US" b="1" smtClean="0"/>
              <a:t>Questions for Students:</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ln/>
        </p:spPr>
        <p:txBody>
          <a:bodyPr/>
          <a:lstStyle>
            <a:lvl1pPr>
              <a:defRPr/>
            </a:lvl1pPr>
          </a:lstStyle>
          <a:p>
            <a:pPr>
              <a:defRPr/>
            </a:pPr>
            <a:fld id="{2713E058-4E40-485F-BE75-B644A3B4E0B2}" type="datetimeFigureOut">
              <a:rPr lang="en-US"/>
              <a:pPr>
                <a:defRPr/>
              </a:pPr>
              <a:t>6/29/2012</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40536878-787B-4B20-B6BD-74AF2D473C7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fld id="{1BBD2F6D-8CE9-46DC-AA8C-2ADB261FA603}" type="datetimeFigureOut">
              <a:rPr lang="en-US"/>
              <a:pPr>
                <a:defRPr/>
              </a:pPr>
              <a:t>6/29/2012</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69933E8E-7169-4FD7-B3FC-FF03AFCD736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fld id="{49814669-626A-4E6A-8367-180F5B36E71D}" type="datetimeFigureOut">
              <a:rPr lang="en-US"/>
              <a:pPr>
                <a:defRPr/>
              </a:pPr>
              <a:t>6/29/2012</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96DFFFF6-7AC3-453C-8768-39F16A0E94A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ln/>
        </p:spPr>
        <p:txBody>
          <a:bodyPr/>
          <a:lstStyle>
            <a:lvl1pPr>
              <a:defRPr/>
            </a:lvl1pPr>
          </a:lstStyle>
          <a:p>
            <a:pPr>
              <a:defRPr/>
            </a:pPr>
            <a:fld id="{917E54B2-1ECB-4A32-9BD4-00CA29309A6C}" type="datetimeFigureOut">
              <a:rPr lang="en-US"/>
              <a:pPr>
                <a:defRPr/>
              </a:pPr>
              <a:t>6/29/2012</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7F8BA33C-6B13-4DDB-A4B2-BC8B8DC8D17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47ED674C-E736-403B-AB8F-3DD280A36435}" type="datetimeFigureOut">
              <a:rPr lang="en-US"/>
              <a:pPr>
                <a:defRPr/>
              </a:pPr>
              <a:t>6/29/2012</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271F64FF-B04B-43C6-8C95-2500C9CEA80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ln/>
        </p:spPr>
        <p:txBody>
          <a:bodyPr/>
          <a:lstStyle>
            <a:lvl1pPr>
              <a:defRPr/>
            </a:lvl1pPr>
          </a:lstStyle>
          <a:p>
            <a:pPr>
              <a:defRPr/>
            </a:pPr>
            <a:fld id="{E8D35741-A44D-4914-988E-9546083E81A7}" type="datetimeFigureOut">
              <a:rPr lang="en-US"/>
              <a:pPr>
                <a:defRPr/>
              </a:pPr>
              <a:t>6/29/2012</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D997EC13-5B82-46A1-B66D-AF066FECECF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Times New Roman" pitchFamily="18" charset="0"/>
                <a:cs typeface="Times New Roman" pitchFamily="18" charset="0"/>
              </a:defRPr>
            </a:lvl1pPr>
            <a:lvl2pPr>
              <a:defRPr sz="2000">
                <a:latin typeface="Times New Roman" pitchFamily="18" charset="0"/>
                <a:cs typeface="Times New Roman" pitchFamily="18" charset="0"/>
              </a:defRPr>
            </a:lvl2pPr>
            <a:lvl3pPr>
              <a:defRPr sz="1800">
                <a:latin typeface="Times New Roman" pitchFamily="18" charset="0"/>
                <a:cs typeface="Times New Roman" pitchFamily="18" charset="0"/>
              </a:defRPr>
            </a:lvl3pPr>
            <a:lvl4pPr>
              <a:defRPr sz="1600">
                <a:latin typeface="Times New Roman" pitchFamily="18" charset="0"/>
                <a:cs typeface="Times New Roman" pitchFamily="18" charset="0"/>
              </a:defRPr>
            </a:lvl4pPr>
            <a:lvl5pPr>
              <a:defRPr sz="1600">
                <a:latin typeface="Times New Roman" pitchFamily="18" charset="0"/>
                <a:cs typeface="Times New Roman"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Times New Roman" pitchFamily="18" charset="0"/>
                <a:cs typeface="Times New Roman" pitchFamily="18" charset="0"/>
              </a:defRPr>
            </a:lvl1pPr>
            <a:lvl2pPr>
              <a:defRPr sz="2000">
                <a:latin typeface="Times New Roman" pitchFamily="18" charset="0"/>
                <a:cs typeface="Times New Roman" pitchFamily="18" charset="0"/>
              </a:defRPr>
            </a:lvl2pPr>
            <a:lvl3pPr>
              <a:defRPr sz="1800">
                <a:latin typeface="Times New Roman" pitchFamily="18" charset="0"/>
                <a:cs typeface="Times New Roman" pitchFamily="18" charset="0"/>
              </a:defRPr>
            </a:lvl3pPr>
            <a:lvl4pPr>
              <a:defRPr sz="1600">
                <a:latin typeface="Times New Roman" pitchFamily="18" charset="0"/>
                <a:cs typeface="Times New Roman" pitchFamily="18" charset="0"/>
              </a:defRPr>
            </a:lvl4pPr>
            <a:lvl5pPr>
              <a:defRPr sz="1600">
                <a:latin typeface="Times New Roman" pitchFamily="18" charset="0"/>
                <a:cs typeface="Times New Roman"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ln/>
        </p:spPr>
        <p:txBody>
          <a:bodyPr/>
          <a:lstStyle>
            <a:lvl1pPr>
              <a:defRPr/>
            </a:lvl1pPr>
          </a:lstStyle>
          <a:p>
            <a:pPr>
              <a:defRPr/>
            </a:pPr>
            <a:fld id="{86837D24-4366-4EDB-885C-72F3E3B54744}" type="datetimeFigureOut">
              <a:rPr lang="en-US"/>
              <a:pPr>
                <a:defRPr/>
              </a:pPr>
              <a:t>6/29/2012</a:t>
            </a:fld>
            <a:endParaRPr lang="en-US"/>
          </a:p>
        </p:txBody>
      </p:sp>
      <p:sp>
        <p:nvSpPr>
          <p:cNvPr id="8" name="Footer Placeholder 4"/>
          <p:cNvSpPr>
            <a:spLocks noGrp="1"/>
          </p:cNvSpPr>
          <p:nvPr>
            <p:ph type="ftr" sz="quarter" idx="11"/>
          </p:nvPr>
        </p:nvSpPr>
        <p:spPr>
          <a:ln/>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FBEAC01F-E11C-453E-8C82-60D832B9311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pPr>
              <a:defRPr/>
            </a:pPr>
            <a:fld id="{1B5FAE8E-7620-4E9B-B34D-90E9BDF19B81}" type="datetimeFigureOut">
              <a:rPr lang="en-US"/>
              <a:pPr>
                <a:defRPr/>
              </a:pPr>
              <a:t>6/29/2012</a:t>
            </a:fld>
            <a:endParaRPr lang="en-US"/>
          </a:p>
        </p:txBody>
      </p:sp>
      <p:sp>
        <p:nvSpPr>
          <p:cNvPr id="4" name="Footer Placeholder 4"/>
          <p:cNvSpPr>
            <a:spLocks noGrp="1"/>
          </p:cNvSpPr>
          <p:nvPr>
            <p:ph type="ftr" sz="quarter" idx="11"/>
          </p:nvPr>
        </p:nvSpPr>
        <p:spPr>
          <a:ln/>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69D1CAD6-9B88-4695-9973-49C7FA16D37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8D7A4140-D4C7-4A39-99AA-2FBD80A230A6}" type="datetimeFigureOut">
              <a:rPr lang="en-US"/>
              <a:pPr>
                <a:defRPr/>
              </a:pPr>
              <a:t>6/29/2012</a:t>
            </a:fld>
            <a:endParaRPr lang="en-US"/>
          </a:p>
        </p:txBody>
      </p:sp>
      <p:sp>
        <p:nvSpPr>
          <p:cNvPr id="3" name="Footer Placeholder 4"/>
          <p:cNvSpPr>
            <a:spLocks noGrp="1"/>
          </p:cNvSpPr>
          <p:nvPr>
            <p:ph type="ftr" sz="quarter" idx="11"/>
          </p:nvPr>
        </p:nvSpPr>
        <p:spPr>
          <a:ln/>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AFC28306-7164-464E-829F-D0709A1413F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ED61E0C0-F57A-47F3-8DB2-72DF9AB4BFC6}" type="datetimeFigureOut">
              <a:rPr lang="en-US"/>
              <a:pPr>
                <a:defRPr/>
              </a:pPr>
              <a:t>6/29/2012</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A6EFB52B-2114-409F-93AA-D0AA974CCA6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A1B03714-41FC-46B2-82E7-7B28F6946300}" type="datetimeFigureOut">
              <a:rPr lang="en-US"/>
              <a:pPr>
                <a:defRPr/>
              </a:pPr>
              <a:t>6/29/2012</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0BB14AF4-2A42-4FB3-B4F4-A91FF703DAC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8000" y="303213"/>
            <a:ext cx="9134475" cy="1265237"/>
          </a:xfrm>
          <a:prstGeom prst="rect">
            <a:avLst/>
          </a:prstGeom>
          <a:noFill/>
          <a:ln w="9525">
            <a:noFill/>
            <a:miter lim="800000"/>
            <a:headEnd/>
            <a:tailEnd/>
          </a:ln>
        </p:spPr>
        <p:txBody>
          <a:bodyPr vert="horz" wrap="square" lIns="101370" tIns="50685" rIns="101370" bIns="50685"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8000" y="1771650"/>
            <a:ext cx="9134475" cy="5008563"/>
          </a:xfrm>
          <a:prstGeom prst="rect">
            <a:avLst/>
          </a:prstGeom>
          <a:noFill/>
          <a:ln w="9525">
            <a:noFill/>
            <a:miter lim="800000"/>
            <a:headEnd/>
            <a:tailEnd/>
          </a:ln>
        </p:spPr>
        <p:txBody>
          <a:bodyPr vert="horz" wrap="square" lIns="101370" tIns="50685" rIns="101370" bIns="5068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bwMode="auto">
          <a:xfrm>
            <a:off x="508000" y="7034213"/>
            <a:ext cx="2368550" cy="404812"/>
          </a:xfrm>
          <a:prstGeom prst="rect">
            <a:avLst/>
          </a:prstGeom>
          <a:noFill/>
          <a:ln w="9525">
            <a:noFill/>
            <a:miter lim="800000"/>
            <a:headEnd/>
            <a:tailEnd/>
          </a:ln>
        </p:spPr>
        <p:txBody>
          <a:bodyPr vert="horz" wrap="square" lIns="101370" tIns="50685" rIns="101370" bIns="50685" numCol="1" anchor="ctr" anchorCtr="0" compatLnSpc="1">
            <a:prstTxWarp prst="textNoShape">
              <a:avLst/>
            </a:prstTxWarp>
          </a:bodyPr>
          <a:lstStyle>
            <a:lvl1pPr>
              <a:defRPr sz="1300">
                <a:solidFill>
                  <a:srgbClr val="898989"/>
                </a:solidFill>
                <a:latin typeface="Calibri" pitchFamily="34" charset="0"/>
              </a:defRPr>
            </a:lvl1pPr>
          </a:lstStyle>
          <a:p>
            <a:pPr>
              <a:defRPr/>
            </a:pPr>
            <a:fld id="{AE5C46F6-A2FD-4C90-A69F-CDB658C0AC13}" type="datetimeFigureOut">
              <a:rPr lang="en-US"/>
              <a:pPr>
                <a:defRPr/>
              </a:pPr>
              <a:t>6/29/2012</a:t>
            </a:fld>
            <a:endParaRPr lang="en-US"/>
          </a:p>
        </p:txBody>
      </p:sp>
      <p:sp>
        <p:nvSpPr>
          <p:cNvPr id="5" name="Footer Placeholder 4"/>
          <p:cNvSpPr>
            <a:spLocks noGrp="1"/>
          </p:cNvSpPr>
          <p:nvPr>
            <p:ph type="ftr" sz="quarter" idx="3"/>
          </p:nvPr>
        </p:nvSpPr>
        <p:spPr bwMode="auto">
          <a:xfrm>
            <a:off x="3468688" y="7034213"/>
            <a:ext cx="3213100" cy="404812"/>
          </a:xfrm>
          <a:prstGeom prst="rect">
            <a:avLst/>
          </a:prstGeom>
          <a:noFill/>
          <a:ln w="9525">
            <a:noFill/>
            <a:miter lim="800000"/>
            <a:headEnd/>
            <a:tailEnd/>
          </a:ln>
        </p:spPr>
        <p:txBody>
          <a:bodyPr vert="horz" wrap="square" lIns="101370" tIns="50685" rIns="101370" bIns="50685" numCol="1" anchor="ctr" anchorCtr="0" compatLnSpc="1">
            <a:prstTxWarp prst="textNoShape">
              <a:avLst/>
            </a:prstTxWarp>
          </a:bodyPr>
          <a:lstStyle>
            <a:lvl1pPr algn="ctr">
              <a:defRPr sz="13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bwMode="auto">
          <a:xfrm>
            <a:off x="7273925" y="7034213"/>
            <a:ext cx="2368550" cy="404812"/>
          </a:xfrm>
          <a:prstGeom prst="rect">
            <a:avLst/>
          </a:prstGeom>
          <a:noFill/>
          <a:ln w="9525">
            <a:noFill/>
            <a:miter lim="800000"/>
            <a:headEnd/>
            <a:tailEnd/>
          </a:ln>
        </p:spPr>
        <p:txBody>
          <a:bodyPr vert="horz" wrap="square" lIns="101370" tIns="50685" rIns="101370" bIns="50685" numCol="1" anchor="ctr" anchorCtr="0" compatLnSpc="1">
            <a:prstTxWarp prst="textNoShape">
              <a:avLst/>
            </a:prstTxWarp>
          </a:bodyPr>
          <a:lstStyle>
            <a:lvl1pPr algn="r">
              <a:defRPr sz="1300">
                <a:solidFill>
                  <a:srgbClr val="898989"/>
                </a:solidFill>
                <a:latin typeface="Calibri" pitchFamily="34" charset="0"/>
              </a:defRPr>
            </a:lvl1pPr>
          </a:lstStyle>
          <a:p>
            <a:pPr>
              <a:defRPr/>
            </a:pPr>
            <a:fld id="{F86BD9D7-7A2D-4690-9818-F1FB16BAE030}" type="slidenum">
              <a:rPr lang="en-US"/>
              <a:pPr>
                <a:defRPr/>
              </a:pPr>
              <a:t>‹#›</a:t>
            </a:fld>
            <a:endParaRPr lang="en-US"/>
          </a:p>
        </p:txBody>
      </p:sp>
      <p:sp>
        <p:nvSpPr>
          <p:cNvPr id="1043" name="Rectangle 19"/>
          <p:cNvSpPr>
            <a:spLocks noChangeArrowheads="1"/>
          </p:cNvSpPr>
          <p:nvPr userDrawn="1"/>
        </p:nvSpPr>
        <p:spPr bwMode="auto">
          <a:xfrm>
            <a:off x="0" y="7035800"/>
            <a:ext cx="10150475" cy="554038"/>
          </a:xfrm>
          <a:prstGeom prst="rect">
            <a:avLst/>
          </a:prstGeom>
          <a:solidFill>
            <a:srgbClr val="A5D997"/>
          </a:solidFill>
          <a:ln w="9525">
            <a:noFill/>
            <a:miter lim="800000"/>
            <a:headEnd/>
            <a:tailEnd/>
          </a:ln>
        </p:spPr>
        <p:txBody>
          <a:bodyPr wrap="none" lIns="101370" tIns="50685" rIns="101370" bIns="50685" anchor="ctr"/>
          <a:lstStyle/>
          <a:p>
            <a:pPr algn="ctr" defTabSz="1014413" eaLnBrk="0" hangingPunct="0">
              <a:defRPr/>
            </a:pPr>
            <a:endParaRPr lang="en-US">
              <a:ea typeface="ＭＳ Ｐゴシック" pitchFamily="-105" charset="-128"/>
            </a:endParaRPr>
          </a:p>
        </p:txBody>
      </p:sp>
      <p:pic>
        <p:nvPicPr>
          <p:cNvPr id="1032" name="Picture 20" descr="untitled"/>
          <p:cNvPicPr>
            <a:picLocks noChangeAspect="1" noChangeArrowheads="1"/>
          </p:cNvPicPr>
          <p:nvPr userDrawn="1"/>
        </p:nvPicPr>
        <p:blipFill>
          <a:blip r:embed="rId13" cstate="print"/>
          <a:srcRect b="2182"/>
          <a:stretch>
            <a:fillRect/>
          </a:stretch>
        </p:blipFill>
        <p:spPr bwMode="auto">
          <a:xfrm>
            <a:off x="26988" y="7064375"/>
            <a:ext cx="3213100" cy="504825"/>
          </a:xfrm>
          <a:prstGeom prst="rect">
            <a:avLst/>
          </a:prstGeom>
          <a:noFill/>
          <a:ln w="9525">
            <a:noFill/>
            <a:miter lim="800000"/>
            <a:headEnd/>
            <a:tailEnd/>
          </a:ln>
        </p:spPr>
      </p:pic>
      <p:pic>
        <p:nvPicPr>
          <p:cNvPr id="1033" name="Picture 21" descr="dep final"/>
          <p:cNvPicPr>
            <a:picLocks noChangeAspect="1" noChangeArrowheads="1"/>
          </p:cNvPicPr>
          <p:nvPr userDrawn="1"/>
        </p:nvPicPr>
        <p:blipFill>
          <a:blip r:embed="rId14" cstate="print"/>
          <a:srcRect/>
          <a:stretch>
            <a:fillRect/>
          </a:stretch>
        </p:blipFill>
        <p:spPr bwMode="auto">
          <a:xfrm>
            <a:off x="7894638" y="7083425"/>
            <a:ext cx="2222500" cy="5064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1014413" rtl="0" eaLnBrk="0" fontAlgn="base" hangingPunct="0">
        <a:spcBef>
          <a:spcPct val="0"/>
        </a:spcBef>
        <a:spcAft>
          <a:spcPct val="0"/>
        </a:spcAft>
        <a:defRPr sz="4200" kern="1200">
          <a:solidFill>
            <a:schemeClr val="tx1"/>
          </a:solidFill>
          <a:latin typeface="Times New Roman" pitchFamily="18" charset="0"/>
          <a:ea typeface="+mj-ea"/>
          <a:cs typeface="+mj-cs"/>
        </a:defRPr>
      </a:lvl1pPr>
      <a:lvl2pPr algn="ctr" defTabSz="1014413" rtl="0" eaLnBrk="0" fontAlgn="base" hangingPunct="0">
        <a:spcBef>
          <a:spcPct val="0"/>
        </a:spcBef>
        <a:spcAft>
          <a:spcPct val="0"/>
        </a:spcAft>
        <a:defRPr sz="4200">
          <a:solidFill>
            <a:schemeClr val="tx1"/>
          </a:solidFill>
          <a:latin typeface="Times New Roman" pitchFamily="18" charset="0"/>
        </a:defRPr>
      </a:lvl2pPr>
      <a:lvl3pPr algn="ctr" defTabSz="1014413" rtl="0" eaLnBrk="0" fontAlgn="base" hangingPunct="0">
        <a:spcBef>
          <a:spcPct val="0"/>
        </a:spcBef>
        <a:spcAft>
          <a:spcPct val="0"/>
        </a:spcAft>
        <a:defRPr sz="4200">
          <a:solidFill>
            <a:schemeClr val="tx1"/>
          </a:solidFill>
          <a:latin typeface="Times New Roman" pitchFamily="18" charset="0"/>
        </a:defRPr>
      </a:lvl3pPr>
      <a:lvl4pPr algn="ctr" defTabSz="1014413" rtl="0" eaLnBrk="0" fontAlgn="base" hangingPunct="0">
        <a:spcBef>
          <a:spcPct val="0"/>
        </a:spcBef>
        <a:spcAft>
          <a:spcPct val="0"/>
        </a:spcAft>
        <a:defRPr sz="4200">
          <a:solidFill>
            <a:schemeClr val="tx1"/>
          </a:solidFill>
          <a:latin typeface="Times New Roman" pitchFamily="18" charset="0"/>
        </a:defRPr>
      </a:lvl4pPr>
      <a:lvl5pPr algn="ctr" defTabSz="1014413" rtl="0" eaLnBrk="0" fontAlgn="base" hangingPunct="0">
        <a:spcBef>
          <a:spcPct val="0"/>
        </a:spcBef>
        <a:spcAft>
          <a:spcPct val="0"/>
        </a:spcAft>
        <a:defRPr sz="4200">
          <a:solidFill>
            <a:schemeClr val="tx1"/>
          </a:solidFill>
          <a:latin typeface="Times New Roman" pitchFamily="18" charset="0"/>
        </a:defRPr>
      </a:lvl5pPr>
      <a:lvl6pPr marL="457200" algn="ctr" defTabSz="1014413" rtl="0" fontAlgn="base">
        <a:spcBef>
          <a:spcPct val="0"/>
        </a:spcBef>
        <a:spcAft>
          <a:spcPct val="0"/>
        </a:spcAft>
        <a:defRPr sz="4200">
          <a:solidFill>
            <a:schemeClr val="tx1"/>
          </a:solidFill>
          <a:latin typeface="Times New Roman" pitchFamily="18" charset="0"/>
        </a:defRPr>
      </a:lvl6pPr>
      <a:lvl7pPr marL="914400" algn="ctr" defTabSz="1014413" rtl="0" fontAlgn="base">
        <a:spcBef>
          <a:spcPct val="0"/>
        </a:spcBef>
        <a:spcAft>
          <a:spcPct val="0"/>
        </a:spcAft>
        <a:defRPr sz="4200">
          <a:solidFill>
            <a:schemeClr val="tx1"/>
          </a:solidFill>
          <a:latin typeface="Times New Roman" pitchFamily="18" charset="0"/>
        </a:defRPr>
      </a:lvl7pPr>
      <a:lvl8pPr marL="1371600" algn="ctr" defTabSz="1014413" rtl="0" fontAlgn="base">
        <a:spcBef>
          <a:spcPct val="0"/>
        </a:spcBef>
        <a:spcAft>
          <a:spcPct val="0"/>
        </a:spcAft>
        <a:defRPr sz="4200">
          <a:solidFill>
            <a:schemeClr val="tx1"/>
          </a:solidFill>
          <a:latin typeface="Times New Roman" pitchFamily="18" charset="0"/>
        </a:defRPr>
      </a:lvl8pPr>
      <a:lvl9pPr marL="1828800" algn="ctr" defTabSz="1014413" rtl="0" fontAlgn="base">
        <a:spcBef>
          <a:spcPct val="0"/>
        </a:spcBef>
        <a:spcAft>
          <a:spcPct val="0"/>
        </a:spcAft>
        <a:defRPr sz="4200">
          <a:solidFill>
            <a:schemeClr val="tx1"/>
          </a:solidFill>
          <a:latin typeface="Times New Roman" pitchFamily="18" charset="0"/>
        </a:defRPr>
      </a:lvl9pPr>
    </p:titleStyle>
    <p:bodyStyle>
      <a:lvl1pPr marL="379413" indent="-379413" algn="l" defTabSz="1014413"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mn-cs"/>
        </a:defRPr>
      </a:lvl1pPr>
      <a:lvl2pPr marL="823913" indent="-317500" algn="l" defTabSz="1014413"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mn-cs"/>
        </a:defRPr>
      </a:lvl2pPr>
      <a:lvl3pPr marL="1266825" indent="-252413" algn="l" defTabSz="1014413"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mn-cs"/>
        </a:defRPr>
      </a:lvl3pPr>
      <a:lvl4pPr marL="1773238" indent="-252413" algn="l" defTabSz="1014413" rtl="0" eaLnBrk="0" fontAlgn="base" hangingPunct="0">
        <a:spcBef>
          <a:spcPct val="20000"/>
        </a:spcBef>
        <a:spcAft>
          <a:spcPct val="0"/>
        </a:spcAft>
        <a:buFont typeface="Arial" charset="0"/>
        <a:buChar char="–"/>
        <a:defRPr sz="2200" kern="1200">
          <a:solidFill>
            <a:schemeClr val="tx1"/>
          </a:solidFill>
          <a:latin typeface="Times New Roman" pitchFamily="18" charset="0"/>
          <a:ea typeface="+mn-ea"/>
          <a:cs typeface="+mn-cs"/>
        </a:defRPr>
      </a:lvl4pPr>
      <a:lvl5pPr marL="2281238" indent="-254000" algn="l" defTabSz="1014413" rtl="0" eaLnBrk="0" fontAlgn="base" hangingPunct="0">
        <a:spcBef>
          <a:spcPct val="20000"/>
        </a:spcBef>
        <a:spcAft>
          <a:spcPct val="0"/>
        </a:spcAft>
        <a:buFont typeface="Arial" charset="0"/>
        <a:buChar char="»"/>
        <a:defRPr sz="2200" kern="1200">
          <a:solidFill>
            <a:schemeClr val="tx1"/>
          </a:solidFill>
          <a:latin typeface="Times New Roman"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19.jpeg"/><Relationship Id="rId3" Type="http://schemas.openxmlformats.org/officeDocument/2006/relationships/image" Target="../media/image12.png"/><Relationship Id="rId7" Type="http://schemas.openxmlformats.org/officeDocument/2006/relationships/image" Target="../media/image15.jpeg"/><Relationship Id="rId12" Type="http://schemas.openxmlformats.org/officeDocument/2006/relationships/hyperlink" Target="http://water.epa.gov/polwaste/nps/success319/wv_che.cf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8.jpeg"/><Relationship Id="rId5" Type="http://schemas.openxmlformats.org/officeDocument/2006/relationships/image" Target="../media/image13.jpeg"/><Relationship Id="rId10" Type="http://schemas.openxmlformats.org/officeDocument/2006/relationships/hyperlink" Target="http://www.ettaro.com/subdomains/amd/index.php?option=com_content&amp;view=featured&amp;Itemid=101" TargetMode="External"/><Relationship Id="rId4" Type="http://schemas.openxmlformats.org/officeDocument/2006/relationships/hyperlink" Target="http://anr.ext.wvu.edu/r/download/45372" TargetMode="External"/><Relationship Id="rId9"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762000" y="2357438"/>
            <a:ext cx="8626475" cy="1627187"/>
          </a:xfrm>
        </p:spPr>
        <p:txBody>
          <a:bodyPr/>
          <a:lstStyle/>
          <a:p>
            <a:pPr eaLnBrk="1" hangingPunct="1"/>
            <a:r>
              <a:rPr lang="en-US" sz="3800" smtClean="0"/>
              <a:t>Treatment of Abandoned Mine Drainage</a:t>
            </a:r>
          </a:p>
        </p:txBody>
      </p:sp>
      <p:sp>
        <p:nvSpPr>
          <p:cNvPr id="14339" name="Rectangle 3"/>
          <p:cNvSpPr>
            <a:spLocks noChangeArrowheads="1"/>
          </p:cNvSpPr>
          <p:nvPr/>
        </p:nvSpPr>
        <p:spPr bwMode="auto">
          <a:xfrm>
            <a:off x="2057400" y="4637088"/>
            <a:ext cx="6362700" cy="2162175"/>
          </a:xfrm>
          <a:prstGeom prst="rect">
            <a:avLst/>
          </a:prstGeom>
          <a:noFill/>
          <a:ln w="9525" algn="ctr">
            <a:noFill/>
            <a:miter lim="800000"/>
            <a:headEnd/>
            <a:tailEnd/>
          </a:ln>
        </p:spPr>
        <p:txBody>
          <a:bodyPr>
            <a:spAutoFit/>
          </a:bodyPr>
          <a:lstStyle/>
          <a:p>
            <a:pPr algn="ctr" eaLnBrk="0" hangingPunct="0"/>
            <a:r>
              <a:rPr lang="en-US" sz="3200">
                <a:latin typeface="Times New Roman" pitchFamily="18" charset="0"/>
                <a:ea typeface="ＭＳ Ｐゴシック"/>
                <a:cs typeface="ＭＳ Ｐゴシック"/>
              </a:rPr>
              <a:t>An Overview of Treatment Options for AMD</a:t>
            </a:r>
          </a:p>
          <a:p>
            <a:pPr algn="ctr" eaLnBrk="0" hangingPunct="0"/>
            <a:r>
              <a:rPr lang="en-US" sz="2400">
                <a:latin typeface="Times New Roman" pitchFamily="18" charset="0"/>
                <a:ea typeface="ＭＳ Ｐゴシック"/>
                <a:cs typeface="ＭＳ Ｐゴシック"/>
              </a:rPr>
              <a:t>Lessons Prepared by Trout Unlimited</a:t>
            </a:r>
          </a:p>
          <a:p>
            <a:pPr algn="ctr" eaLnBrk="0" hangingPunct="0"/>
            <a:r>
              <a:rPr lang="en-US" sz="2400">
                <a:latin typeface="Times New Roman" pitchFamily="18" charset="0"/>
                <a:ea typeface="ＭＳ Ｐゴシック"/>
                <a:cs typeface="ＭＳ Ｐゴシック"/>
              </a:rPr>
              <a:t>With Funds from Pennsylvania Department of Environmental Protection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2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p:txBody>
          <a:bodyPr/>
          <a:lstStyle/>
          <a:p>
            <a:r>
              <a:rPr lang="en-US" smtClean="0"/>
              <a:t>Active Treatment</a:t>
            </a:r>
          </a:p>
        </p:txBody>
      </p:sp>
      <p:sp>
        <p:nvSpPr>
          <p:cNvPr id="32770" name="Rectangle 3"/>
          <p:cNvSpPr>
            <a:spLocks noGrp="1"/>
          </p:cNvSpPr>
          <p:nvPr>
            <p:ph type="body" idx="1"/>
          </p:nvPr>
        </p:nvSpPr>
        <p:spPr/>
        <p:txBody>
          <a:bodyPr/>
          <a:lstStyle/>
          <a:p>
            <a:r>
              <a:rPr lang="en-US" smtClean="0"/>
              <a:t>Active treatment can range in size and cost</a:t>
            </a:r>
          </a:p>
          <a:p>
            <a:r>
              <a:rPr lang="en-US" smtClean="0"/>
              <a:t>Simple water driven dosing systems 	</a:t>
            </a:r>
          </a:p>
          <a:p>
            <a:pPr lvl="1"/>
            <a:r>
              <a:rPr lang="en-US" smtClean="0"/>
              <a:t>Can only treat small amounts of water </a:t>
            </a:r>
          </a:p>
          <a:p>
            <a:pPr lvl="1"/>
            <a:r>
              <a:rPr lang="en-US" smtClean="0"/>
              <a:t>Easy to install and less expensive</a:t>
            </a:r>
          </a:p>
          <a:p>
            <a:pPr lvl="1"/>
            <a:r>
              <a:rPr lang="en-US" smtClean="0"/>
              <a:t>Can have operation problems</a:t>
            </a:r>
          </a:p>
          <a:p>
            <a:r>
              <a:rPr lang="en-US" smtClean="0"/>
              <a:t>Large treatment plants</a:t>
            </a:r>
          </a:p>
          <a:p>
            <a:pPr lvl="1"/>
            <a:r>
              <a:rPr lang="en-US" smtClean="0"/>
              <a:t>Treat large quantities of water</a:t>
            </a:r>
          </a:p>
          <a:p>
            <a:pPr lvl="1"/>
            <a:r>
              <a:rPr lang="en-US" smtClean="0"/>
              <a:t>Very expensive to install</a:t>
            </a:r>
          </a:p>
          <a:p>
            <a:pPr lvl="1"/>
            <a:r>
              <a:rPr lang="en-US" smtClean="0"/>
              <a:t>Have high operation costs</a:t>
            </a:r>
          </a:p>
        </p:txBody>
      </p:sp>
      <p:pic>
        <p:nvPicPr>
          <p:cNvPr id="32774" name="Picture 6" descr="Aqua1"/>
          <p:cNvPicPr>
            <a:picLocks noChangeAspect="1" noChangeArrowheads="1"/>
          </p:cNvPicPr>
          <p:nvPr/>
        </p:nvPicPr>
        <p:blipFill>
          <a:blip r:embed="rId3" cstate="print"/>
          <a:srcRect l="3886" t="11494" r="15544" b="8621"/>
          <a:stretch>
            <a:fillRect/>
          </a:stretch>
        </p:blipFill>
        <p:spPr bwMode="auto">
          <a:xfrm>
            <a:off x="6248400" y="3795713"/>
            <a:ext cx="3790950" cy="2541587"/>
          </a:xfrm>
          <a:prstGeom prst="rect">
            <a:avLst/>
          </a:prstGeom>
          <a:noFill/>
          <a:ln w="9525">
            <a:noFill/>
            <a:miter lim="800000"/>
            <a:headEnd/>
            <a:tailEnd/>
          </a:ln>
        </p:spPr>
      </p:pic>
      <p:sp>
        <p:nvSpPr>
          <p:cNvPr id="32776" name="Text Box 8"/>
          <p:cNvSpPr txBox="1">
            <a:spLocks noChangeArrowheads="1"/>
          </p:cNvSpPr>
          <p:nvPr/>
        </p:nvSpPr>
        <p:spPr bwMode="auto">
          <a:xfrm>
            <a:off x="6218238" y="6386513"/>
            <a:ext cx="3733800" cy="396875"/>
          </a:xfrm>
          <a:prstGeom prst="rect">
            <a:avLst/>
          </a:prstGeom>
          <a:noFill/>
          <a:ln w="9525">
            <a:noFill/>
            <a:miter lim="800000"/>
            <a:headEnd/>
            <a:tailEnd/>
          </a:ln>
        </p:spPr>
        <p:txBody>
          <a:bodyPr>
            <a:spAutoFit/>
          </a:bodyPr>
          <a:lstStyle/>
          <a:p>
            <a:r>
              <a:rPr lang="en-US" sz="1000"/>
              <a:t>A small lime doser that adds alkaline materials to the stream. Provided by Aquafix http://www.aquafix.com/ </a:t>
            </a:r>
          </a:p>
        </p:txBody>
      </p:sp>
      <p:pic>
        <p:nvPicPr>
          <p:cNvPr id="32777" name="Picture 9" descr="Active treatment plant"/>
          <p:cNvPicPr>
            <a:picLocks noChangeAspect="1" noChangeArrowheads="1"/>
          </p:cNvPicPr>
          <p:nvPr/>
        </p:nvPicPr>
        <p:blipFill>
          <a:blip r:embed="rId4" cstate="print"/>
          <a:srcRect/>
          <a:stretch>
            <a:fillRect/>
          </a:stretch>
        </p:blipFill>
        <p:spPr bwMode="auto">
          <a:xfrm>
            <a:off x="6370638" y="3719513"/>
            <a:ext cx="3505200" cy="2630487"/>
          </a:xfrm>
          <a:prstGeom prst="rect">
            <a:avLst/>
          </a:prstGeom>
          <a:noFill/>
          <a:ln w="9525">
            <a:noFill/>
            <a:miter lim="800000"/>
            <a:headEnd/>
            <a:tailEnd/>
          </a:ln>
        </p:spPr>
      </p:pic>
      <p:sp>
        <p:nvSpPr>
          <p:cNvPr id="32778" name="Text Box 10"/>
          <p:cNvSpPr txBox="1">
            <a:spLocks noChangeArrowheads="1"/>
          </p:cNvSpPr>
          <p:nvPr/>
        </p:nvSpPr>
        <p:spPr bwMode="auto">
          <a:xfrm>
            <a:off x="6294438" y="6386513"/>
            <a:ext cx="3581400" cy="396875"/>
          </a:xfrm>
          <a:prstGeom prst="rect">
            <a:avLst/>
          </a:prstGeom>
          <a:noFill/>
          <a:ln w="9525">
            <a:noFill/>
            <a:miter lim="800000"/>
            <a:headEnd/>
            <a:tailEnd/>
          </a:ln>
        </p:spPr>
        <p:txBody>
          <a:bodyPr>
            <a:spAutoFit/>
          </a:bodyPr>
          <a:lstStyle/>
          <a:p>
            <a:pPr>
              <a:spcBef>
                <a:spcPct val="50000"/>
              </a:spcBef>
            </a:pPr>
            <a:r>
              <a:rPr lang="en-US" sz="1000"/>
              <a:t>This large treatment facility treats large volumes of water. Provided by DEP.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fade">
                                      <p:cBhvr>
                                        <p:cTn id="7" dur="2000"/>
                                        <p:tgtEl>
                                          <p:spTgt spid="32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0">
                                            <p:txEl>
                                              <p:pRg st="1" end="1"/>
                                            </p:txEl>
                                          </p:spTgt>
                                        </p:tgtEl>
                                        <p:attrNameLst>
                                          <p:attrName>style.visibility</p:attrName>
                                        </p:attrNameLst>
                                      </p:cBhvr>
                                      <p:to>
                                        <p:strVal val="visible"/>
                                      </p:to>
                                    </p:set>
                                    <p:animEffect transition="in" filter="fade">
                                      <p:cBhvr>
                                        <p:cTn id="12" dur="2000"/>
                                        <p:tgtEl>
                                          <p:spTgt spid="32770">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2774"/>
                                        </p:tgtEl>
                                        <p:attrNameLst>
                                          <p:attrName>style.visibility</p:attrName>
                                        </p:attrNameLst>
                                      </p:cBhvr>
                                      <p:to>
                                        <p:strVal val="visible"/>
                                      </p:to>
                                    </p:set>
                                    <p:animEffect transition="in" filter="fade">
                                      <p:cBhvr>
                                        <p:cTn id="15" dur="2000"/>
                                        <p:tgtEl>
                                          <p:spTgt spid="327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776"/>
                                        </p:tgtEl>
                                        <p:attrNameLst>
                                          <p:attrName>style.visibility</p:attrName>
                                        </p:attrNameLst>
                                      </p:cBhvr>
                                      <p:to>
                                        <p:strVal val="visible"/>
                                      </p:to>
                                    </p:set>
                                    <p:animEffect transition="in" filter="fade">
                                      <p:cBhvr>
                                        <p:cTn id="18" dur="2000"/>
                                        <p:tgtEl>
                                          <p:spTgt spid="32776"/>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32770">
                                            <p:txEl>
                                              <p:pRg st="2" end="2"/>
                                            </p:txEl>
                                          </p:spTgt>
                                        </p:tgtEl>
                                        <p:attrNameLst>
                                          <p:attrName>style.visibility</p:attrName>
                                        </p:attrNameLst>
                                      </p:cBhvr>
                                      <p:to>
                                        <p:strVal val="visible"/>
                                      </p:to>
                                    </p:set>
                                    <p:animEffect transition="in" filter="fade">
                                      <p:cBhvr>
                                        <p:cTn id="22" dur="2000"/>
                                        <p:tgtEl>
                                          <p:spTgt spid="32770">
                                            <p:txEl>
                                              <p:pRg st="2" end="2"/>
                                            </p:txEl>
                                          </p:spTgt>
                                        </p:tgtEl>
                                      </p:cBhvr>
                                    </p:animEffec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32770">
                                            <p:txEl>
                                              <p:pRg st="3" end="3"/>
                                            </p:txEl>
                                          </p:spTgt>
                                        </p:tgtEl>
                                        <p:attrNameLst>
                                          <p:attrName>style.visibility</p:attrName>
                                        </p:attrNameLst>
                                      </p:cBhvr>
                                      <p:to>
                                        <p:strVal val="visible"/>
                                      </p:to>
                                    </p:set>
                                    <p:animEffect transition="in" filter="fade">
                                      <p:cBhvr>
                                        <p:cTn id="26" dur="2000"/>
                                        <p:tgtEl>
                                          <p:spTgt spid="32770">
                                            <p:txEl>
                                              <p:pRg st="3" end="3"/>
                                            </p:txEl>
                                          </p:spTgt>
                                        </p:tgtEl>
                                      </p:cBhvr>
                                    </p:animEffect>
                                  </p:childTnLst>
                                </p:cTn>
                              </p:par>
                            </p:childTnLst>
                          </p:cTn>
                        </p:par>
                        <p:par>
                          <p:cTn id="27" fill="hold">
                            <p:stCondLst>
                              <p:cond delay="6000"/>
                            </p:stCondLst>
                            <p:childTnLst>
                              <p:par>
                                <p:cTn id="28" presetID="10" presetClass="entr" presetSubtype="0" fill="hold" nodeType="afterEffect">
                                  <p:stCondLst>
                                    <p:cond delay="0"/>
                                  </p:stCondLst>
                                  <p:childTnLst>
                                    <p:set>
                                      <p:cBhvr>
                                        <p:cTn id="29" dur="1" fill="hold">
                                          <p:stCondLst>
                                            <p:cond delay="0"/>
                                          </p:stCondLst>
                                        </p:cTn>
                                        <p:tgtEl>
                                          <p:spTgt spid="32770">
                                            <p:txEl>
                                              <p:pRg st="4" end="4"/>
                                            </p:txEl>
                                          </p:spTgt>
                                        </p:tgtEl>
                                        <p:attrNameLst>
                                          <p:attrName>style.visibility</p:attrName>
                                        </p:attrNameLst>
                                      </p:cBhvr>
                                      <p:to>
                                        <p:strVal val="visible"/>
                                      </p:to>
                                    </p:set>
                                    <p:animEffect transition="in" filter="fade">
                                      <p:cBhvr>
                                        <p:cTn id="30" dur="2000"/>
                                        <p:tgtEl>
                                          <p:spTgt spid="3277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2770">
                                            <p:txEl>
                                              <p:pRg st="5" end="5"/>
                                            </p:txEl>
                                          </p:spTgt>
                                        </p:tgtEl>
                                        <p:attrNameLst>
                                          <p:attrName>style.visibility</p:attrName>
                                        </p:attrNameLst>
                                      </p:cBhvr>
                                      <p:to>
                                        <p:strVal val="visible"/>
                                      </p:to>
                                    </p:set>
                                    <p:animEffect transition="in" filter="fade">
                                      <p:cBhvr>
                                        <p:cTn id="35" dur="2000"/>
                                        <p:tgtEl>
                                          <p:spTgt spid="32770">
                                            <p:txEl>
                                              <p:pRg st="5" end="5"/>
                                            </p:txEl>
                                          </p:spTgt>
                                        </p:tgtEl>
                                      </p:cBhvr>
                                    </p:animEffect>
                                  </p:childTnLst>
                                </p:cTn>
                              </p:par>
                              <p:par>
                                <p:cTn id="36" presetID="10" presetClass="exit" presetSubtype="0" fill="hold" nodeType="withEffect">
                                  <p:stCondLst>
                                    <p:cond delay="0"/>
                                  </p:stCondLst>
                                  <p:childTnLst>
                                    <p:animEffect transition="out" filter="fade">
                                      <p:cBhvr>
                                        <p:cTn id="37" dur="2000"/>
                                        <p:tgtEl>
                                          <p:spTgt spid="32774"/>
                                        </p:tgtEl>
                                      </p:cBhvr>
                                    </p:animEffect>
                                    <p:set>
                                      <p:cBhvr>
                                        <p:cTn id="38" dur="1" fill="hold">
                                          <p:stCondLst>
                                            <p:cond delay="1999"/>
                                          </p:stCondLst>
                                        </p:cTn>
                                        <p:tgtEl>
                                          <p:spTgt spid="32774"/>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32777"/>
                                        </p:tgtEl>
                                        <p:attrNameLst>
                                          <p:attrName>style.visibility</p:attrName>
                                        </p:attrNameLst>
                                      </p:cBhvr>
                                      <p:to>
                                        <p:strVal val="visible"/>
                                      </p:to>
                                    </p:set>
                                    <p:animEffect transition="in" filter="fade">
                                      <p:cBhvr>
                                        <p:cTn id="41" dur="2000"/>
                                        <p:tgtEl>
                                          <p:spTgt spid="3277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778"/>
                                        </p:tgtEl>
                                        <p:attrNameLst>
                                          <p:attrName>style.visibility</p:attrName>
                                        </p:attrNameLst>
                                      </p:cBhvr>
                                      <p:to>
                                        <p:strVal val="visible"/>
                                      </p:to>
                                    </p:set>
                                    <p:animEffect transition="in" filter="fade">
                                      <p:cBhvr>
                                        <p:cTn id="44" dur="2000"/>
                                        <p:tgtEl>
                                          <p:spTgt spid="32778"/>
                                        </p:tgtEl>
                                      </p:cBhvr>
                                    </p:animEffect>
                                  </p:childTnLst>
                                </p:cTn>
                              </p:par>
                              <p:par>
                                <p:cTn id="45" presetID="10" presetClass="exit" presetSubtype="0" fill="hold" grpId="1" nodeType="withEffect">
                                  <p:stCondLst>
                                    <p:cond delay="0"/>
                                  </p:stCondLst>
                                  <p:childTnLst>
                                    <p:animEffect transition="out" filter="fade">
                                      <p:cBhvr>
                                        <p:cTn id="46" dur="2000"/>
                                        <p:tgtEl>
                                          <p:spTgt spid="32776"/>
                                        </p:tgtEl>
                                      </p:cBhvr>
                                    </p:animEffect>
                                    <p:set>
                                      <p:cBhvr>
                                        <p:cTn id="47" dur="1" fill="hold">
                                          <p:stCondLst>
                                            <p:cond delay="1999"/>
                                          </p:stCondLst>
                                        </p:cTn>
                                        <p:tgtEl>
                                          <p:spTgt spid="32776"/>
                                        </p:tgtEl>
                                        <p:attrNameLst>
                                          <p:attrName>style.visibility</p:attrName>
                                        </p:attrNameLst>
                                      </p:cBhvr>
                                      <p:to>
                                        <p:strVal val="hidden"/>
                                      </p:to>
                                    </p:set>
                                  </p:childTnLst>
                                </p:cTn>
                              </p:par>
                            </p:childTnLst>
                          </p:cTn>
                        </p:par>
                        <p:par>
                          <p:cTn id="48" fill="hold">
                            <p:stCondLst>
                              <p:cond delay="2000"/>
                            </p:stCondLst>
                            <p:childTnLst>
                              <p:par>
                                <p:cTn id="49" presetID="10" presetClass="entr" presetSubtype="0" fill="hold" nodeType="afterEffect">
                                  <p:stCondLst>
                                    <p:cond delay="0"/>
                                  </p:stCondLst>
                                  <p:childTnLst>
                                    <p:set>
                                      <p:cBhvr>
                                        <p:cTn id="50" dur="1" fill="hold">
                                          <p:stCondLst>
                                            <p:cond delay="0"/>
                                          </p:stCondLst>
                                        </p:cTn>
                                        <p:tgtEl>
                                          <p:spTgt spid="32770">
                                            <p:txEl>
                                              <p:pRg st="6" end="6"/>
                                            </p:txEl>
                                          </p:spTgt>
                                        </p:tgtEl>
                                        <p:attrNameLst>
                                          <p:attrName>style.visibility</p:attrName>
                                        </p:attrNameLst>
                                      </p:cBhvr>
                                      <p:to>
                                        <p:strVal val="visible"/>
                                      </p:to>
                                    </p:set>
                                    <p:animEffect transition="in" filter="fade">
                                      <p:cBhvr>
                                        <p:cTn id="51" dur="2000"/>
                                        <p:tgtEl>
                                          <p:spTgt spid="32770">
                                            <p:txEl>
                                              <p:pRg st="6" end="6"/>
                                            </p:txEl>
                                          </p:spTgt>
                                        </p:tgtEl>
                                      </p:cBhvr>
                                    </p:animEffect>
                                  </p:childTnLst>
                                </p:cTn>
                              </p:par>
                            </p:childTnLst>
                          </p:cTn>
                        </p:par>
                        <p:par>
                          <p:cTn id="52" fill="hold">
                            <p:stCondLst>
                              <p:cond delay="4000"/>
                            </p:stCondLst>
                            <p:childTnLst>
                              <p:par>
                                <p:cTn id="53" presetID="10" presetClass="entr" presetSubtype="0" fill="hold" nodeType="afterEffect">
                                  <p:stCondLst>
                                    <p:cond delay="0"/>
                                  </p:stCondLst>
                                  <p:childTnLst>
                                    <p:set>
                                      <p:cBhvr>
                                        <p:cTn id="54" dur="1" fill="hold">
                                          <p:stCondLst>
                                            <p:cond delay="0"/>
                                          </p:stCondLst>
                                        </p:cTn>
                                        <p:tgtEl>
                                          <p:spTgt spid="32770">
                                            <p:txEl>
                                              <p:pRg st="7" end="7"/>
                                            </p:txEl>
                                          </p:spTgt>
                                        </p:tgtEl>
                                        <p:attrNameLst>
                                          <p:attrName>style.visibility</p:attrName>
                                        </p:attrNameLst>
                                      </p:cBhvr>
                                      <p:to>
                                        <p:strVal val="visible"/>
                                      </p:to>
                                    </p:set>
                                    <p:animEffect transition="in" filter="fade">
                                      <p:cBhvr>
                                        <p:cTn id="55" dur="2000"/>
                                        <p:tgtEl>
                                          <p:spTgt spid="32770">
                                            <p:txEl>
                                              <p:pRg st="7" end="7"/>
                                            </p:txEl>
                                          </p:spTgt>
                                        </p:tgtEl>
                                      </p:cBhvr>
                                    </p:animEffect>
                                  </p:childTnLst>
                                </p:cTn>
                              </p:par>
                            </p:childTnLst>
                          </p:cTn>
                        </p:par>
                        <p:par>
                          <p:cTn id="56" fill="hold">
                            <p:stCondLst>
                              <p:cond delay="6000"/>
                            </p:stCondLst>
                            <p:childTnLst>
                              <p:par>
                                <p:cTn id="57" presetID="10" presetClass="entr" presetSubtype="0" fill="hold" nodeType="afterEffect">
                                  <p:stCondLst>
                                    <p:cond delay="0"/>
                                  </p:stCondLst>
                                  <p:childTnLst>
                                    <p:set>
                                      <p:cBhvr>
                                        <p:cTn id="58" dur="1" fill="hold">
                                          <p:stCondLst>
                                            <p:cond delay="0"/>
                                          </p:stCondLst>
                                        </p:cTn>
                                        <p:tgtEl>
                                          <p:spTgt spid="32770">
                                            <p:txEl>
                                              <p:pRg st="8" end="8"/>
                                            </p:txEl>
                                          </p:spTgt>
                                        </p:tgtEl>
                                        <p:attrNameLst>
                                          <p:attrName>style.visibility</p:attrName>
                                        </p:attrNameLst>
                                      </p:cBhvr>
                                      <p:to>
                                        <p:strVal val="visible"/>
                                      </p:to>
                                    </p:set>
                                    <p:animEffect transition="in" filter="fade">
                                      <p:cBhvr>
                                        <p:cTn id="59" dur="2000"/>
                                        <p:tgtEl>
                                          <p:spTgt spid="3277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p:bldP spid="32776" grpId="1"/>
      <p:bldP spid="327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mtClean="0"/>
              <a:t>Advantages/Disadvantages</a:t>
            </a:r>
          </a:p>
        </p:txBody>
      </p:sp>
      <p:sp>
        <p:nvSpPr>
          <p:cNvPr id="34818" name="Content Placeholder 2"/>
          <p:cNvSpPr>
            <a:spLocks noGrp="1"/>
          </p:cNvSpPr>
          <p:nvPr>
            <p:ph idx="1"/>
          </p:nvPr>
        </p:nvSpPr>
        <p:spPr/>
        <p:txBody>
          <a:bodyPr/>
          <a:lstStyle/>
          <a:p>
            <a:pPr eaLnBrk="1" hangingPunct="1"/>
            <a:r>
              <a:rPr lang="en-US" smtClean="0"/>
              <a:t>Active treatment allows for adaptive treatment</a:t>
            </a:r>
          </a:p>
          <a:p>
            <a:pPr eaLnBrk="1" hangingPunct="1"/>
            <a:r>
              <a:rPr lang="en-US" smtClean="0"/>
              <a:t>Dosing systems</a:t>
            </a:r>
          </a:p>
          <a:p>
            <a:pPr marL="742950" lvl="1" indent="-285750" eaLnBrk="1" hangingPunct="1"/>
            <a:r>
              <a:rPr lang="en-US" smtClean="0"/>
              <a:t>Less land </a:t>
            </a:r>
          </a:p>
          <a:p>
            <a:pPr marL="742950" lvl="1" indent="-285750" eaLnBrk="1" hangingPunct="1"/>
            <a:r>
              <a:rPr lang="en-US" smtClean="0"/>
              <a:t>Are inexpensive</a:t>
            </a:r>
          </a:p>
          <a:p>
            <a:pPr eaLnBrk="1" hangingPunct="1"/>
            <a:r>
              <a:rPr lang="en-US" smtClean="0"/>
              <a:t>Large systems </a:t>
            </a:r>
          </a:p>
          <a:p>
            <a:pPr marL="742950" lvl="1" indent="-285750" eaLnBrk="1" hangingPunct="1"/>
            <a:r>
              <a:rPr lang="en-US" smtClean="0"/>
              <a:t>Treat large volumes of water highly impaired water	</a:t>
            </a:r>
          </a:p>
          <a:p>
            <a:pPr marL="742950" lvl="1" indent="-285750" eaLnBrk="1" hangingPunct="1"/>
            <a:r>
              <a:rPr lang="en-US" smtClean="0"/>
              <a:t>Can require large upfront costs</a:t>
            </a:r>
          </a:p>
          <a:p>
            <a:pPr eaLnBrk="1" hangingPunct="1"/>
            <a:r>
              <a:rPr lang="en-US" smtClean="0"/>
              <a:t>Have large operation and maintenance costs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fade">
                                      <p:cBhvr>
                                        <p:cTn id="7" dur="2000"/>
                                        <p:tgtEl>
                                          <p:spTgt spid="348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818">
                                            <p:txEl>
                                              <p:pRg st="1" end="1"/>
                                            </p:txEl>
                                          </p:spTgt>
                                        </p:tgtEl>
                                        <p:attrNameLst>
                                          <p:attrName>style.visibility</p:attrName>
                                        </p:attrNameLst>
                                      </p:cBhvr>
                                      <p:to>
                                        <p:strVal val="visible"/>
                                      </p:to>
                                    </p:set>
                                    <p:animEffect transition="in" filter="fade">
                                      <p:cBhvr>
                                        <p:cTn id="12" dur="2000"/>
                                        <p:tgtEl>
                                          <p:spTgt spid="34818">
                                            <p:txEl>
                                              <p:pRg st="1" end="1"/>
                                            </p:txEl>
                                          </p:spTgt>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34818">
                                            <p:txEl>
                                              <p:pRg st="2" end="2"/>
                                            </p:txEl>
                                          </p:spTgt>
                                        </p:tgtEl>
                                        <p:attrNameLst>
                                          <p:attrName>style.visibility</p:attrName>
                                        </p:attrNameLst>
                                      </p:cBhvr>
                                      <p:to>
                                        <p:strVal val="visible"/>
                                      </p:to>
                                    </p:set>
                                    <p:animEffect transition="in" filter="fade">
                                      <p:cBhvr>
                                        <p:cTn id="16" dur="2000"/>
                                        <p:tgtEl>
                                          <p:spTgt spid="34818">
                                            <p:txEl>
                                              <p:pRg st="2" end="2"/>
                                            </p:txEl>
                                          </p:spTgt>
                                        </p:tgtEl>
                                      </p:cBhvr>
                                    </p:animEffect>
                                  </p:childTnLst>
                                </p:cTn>
                              </p:par>
                            </p:childTnLst>
                          </p:cTn>
                        </p:par>
                        <p:par>
                          <p:cTn id="17" fill="hold">
                            <p:stCondLst>
                              <p:cond delay="4000"/>
                            </p:stCondLst>
                            <p:childTnLst>
                              <p:par>
                                <p:cTn id="18" presetID="10" presetClass="entr" presetSubtype="0" fill="hold" nodeType="afterEffect">
                                  <p:stCondLst>
                                    <p:cond delay="0"/>
                                  </p:stCondLst>
                                  <p:childTnLst>
                                    <p:set>
                                      <p:cBhvr>
                                        <p:cTn id="19" dur="1" fill="hold">
                                          <p:stCondLst>
                                            <p:cond delay="0"/>
                                          </p:stCondLst>
                                        </p:cTn>
                                        <p:tgtEl>
                                          <p:spTgt spid="34818">
                                            <p:txEl>
                                              <p:pRg st="3" end="3"/>
                                            </p:txEl>
                                          </p:spTgt>
                                        </p:tgtEl>
                                        <p:attrNameLst>
                                          <p:attrName>style.visibility</p:attrName>
                                        </p:attrNameLst>
                                      </p:cBhvr>
                                      <p:to>
                                        <p:strVal val="visible"/>
                                      </p:to>
                                    </p:set>
                                    <p:animEffect transition="in" filter="fade">
                                      <p:cBhvr>
                                        <p:cTn id="20" dur="2000"/>
                                        <p:tgtEl>
                                          <p:spTgt spid="3481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818">
                                            <p:txEl>
                                              <p:pRg st="4" end="4"/>
                                            </p:txEl>
                                          </p:spTgt>
                                        </p:tgtEl>
                                        <p:attrNameLst>
                                          <p:attrName>style.visibility</p:attrName>
                                        </p:attrNameLst>
                                      </p:cBhvr>
                                      <p:to>
                                        <p:strVal val="visible"/>
                                      </p:to>
                                    </p:set>
                                    <p:animEffect transition="in" filter="fade">
                                      <p:cBhvr>
                                        <p:cTn id="25" dur="2000"/>
                                        <p:tgtEl>
                                          <p:spTgt spid="34818">
                                            <p:txEl>
                                              <p:pRg st="4" end="4"/>
                                            </p:txEl>
                                          </p:spTgt>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34818">
                                            <p:txEl>
                                              <p:pRg st="5" end="5"/>
                                            </p:txEl>
                                          </p:spTgt>
                                        </p:tgtEl>
                                        <p:attrNameLst>
                                          <p:attrName>style.visibility</p:attrName>
                                        </p:attrNameLst>
                                      </p:cBhvr>
                                      <p:to>
                                        <p:strVal val="visible"/>
                                      </p:to>
                                    </p:set>
                                    <p:animEffect transition="in" filter="fade">
                                      <p:cBhvr>
                                        <p:cTn id="29" dur="2000"/>
                                        <p:tgtEl>
                                          <p:spTgt spid="34818">
                                            <p:txEl>
                                              <p:pRg st="5" end="5"/>
                                            </p:txEl>
                                          </p:spTgt>
                                        </p:tgtEl>
                                      </p:cBhvr>
                                    </p:animEffect>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34818">
                                            <p:txEl>
                                              <p:pRg st="6" end="6"/>
                                            </p:txEl>
                                          </p:spTgt>
                                        </p:tgtEl>
                                        <p:attrNameLst>
                                          <p:attrName>style.visibility</p:attrName>
                                        </p:attrNameLst>
                                      </p:cBhvr>
                                      <p:to>
                                        <p:strVal val="visible"/>
                                      </p:to>
                                    </p:set>
                                    <p:animEffect transition="in" filter="fade">
                                      <p:cBhvr>
                                        <p:cTn id="33" dur="2000"/>
                                        <p:tgtEl>
                                          <p:spTgt spid="34818">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4818">
                                            <p:txEl>
                                              <p:pRg st="7" end="7"/>
                                            </p:txEl>
                                          </p:spTgt>
                                        </p:tgtEl>
                                        <p:attrNameLst>
                                          <p:attrName>style.visibility</p:attrName>
                                        </p:attrNameLst>
                                      </p:cBhvr>
                                      <p:to>
                                        <p:strVal val="visible"/>
                                      </p:to>
                                    </p:set>
                                    <p:animEffect transition="in" filter="fade">
                                      <p:cBhvr>
                                        <p:cTn id="38" dur="2000"/>
                                        <p:tgtEl>
                                          <p:spTgt spid="348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p:txBody>
          <a:bodyPr/>
          <a:lstStyle/>
          <a:p>
            <a:r>
              <a:rPr lang="en-US" smtClean="0"/>
              <a:t>Passive Treatment</a:t>
            </a:r>
          </a:p>
        </p:txBody>
      </p:sp>
      <p:sp>
        <p:nvSpPr>
          <p:cNvPr id="36866" name="Rectangle 3"/>
          <p:cNvSpPr>
            <a:spLocks noGrp="1"/>
          </p:cNvSpPr>
          <p:nvPr>
            <p:ph type="body" idx="1"/>
          </p:nvPr>
        </p:nvSpPr>
        <p:spPr/>
        <p:txBody>
          <a:bodyPr/>
          <a:lstStyle/>
          <a:p>
            <a:r>
              <a:rPr lang="en-US" smtClean="0"/>
              <a:t>Ponds are constructed to hold the treatment cells</a:t>
            </a:r>
          </a:p>
          <a:p>
            <a:r>
              <a:rPr lang="en-US" smtClean="0"/>
              <a:t>The pH of water is raised using basic minerals such as limestone</a:t>
            </a:r>
          </a:p>
          <a:p>
            <a:r>
              <a:rPr lang="en-US" smtClean="0"/>
              <a:t>Bacteria are propagated with mushroom soil to  remove oxygen and prevent limestone scaling</a:t>
            </a:r>
          </a:p>
          <a:p>
            <a:r>
              <a:rPr lang="en-US" smtClean="0"/>
              <a:t>Plants remove metals and further treat the water</a:t>
            </a:r>
          </a:p>
          <a:p>
            <a:r>
              <a:rPr lang="en-US" smtClean="0"/>
              <a:t>Each system is designed for the individual drainage</a:t>
            </a:r>
          </a:p>
          <a:p>
            <a:endParaRPr lang="en-US" smtClean="0"/>
          </a:p>
        </p:txBody>
      </p:sp>
      <p:pic>
        <p:nvPicPr>
          <p:cNvPr id="36869" name="Picture 5" descr="VFP Picture"/>
          <p:cNvPicPr>
            <a:picLocks noChangeAspect="1" noChangeArrowheads="1"/>
          </p:cNvPicPr>
          <p:nvPr/>
        </p:nvPicPr>
        <p:blipFill>
          <a:blip r:embed="rId3" cstate="print"/>
          <a:srcRect/>
          <a:stretch>
            <a:fillRect/>
          </a:stretch>
        </p:blipFill>
        <p:spPr bwMode="auto">
          <a:xfrm>
            <a:off x="2713038" y="3338513"/>
            <a:ext cx="4191000" cy="3140075"/>
          </a:xfrm>
          <a:prstGeom prst="rect">
            <a:avLst/>
          </a:prstGeom>
          <a:noFill/>
          <a:ln w="9525">
            <a:noFill/>
            <a:miter lim="800000"/>
            <a:headEnd/>
            <a:tailEnd/>
          </a:ln>
        </p:spPr>
      </p:pic>
      <p:sp>
        <p:nvSpPr>
          <p:cNvPr id="36870" name="Text Box 6"/>
          <p:cNvSpPr txBox="1">
            <a:spLocks noChangeArrowheads="1"/>
          </p:cNvSpPr>
          <p:nvPr/>
        </p:nvSpPr>
        <p:spPr bwMode="auto">
          <a:xfrm>
            <a:off x="2713038" y="6462713"/>
            <a:ext cx="4419600" cy="549275"/>
          </a:xfrm>
          <a:prstGeom prst="rect">
            <a:avLst/>
          </a:prstGeom>
          <a:noFill/>
          <a:ln w="9525">
            <a:noFill/>
            <a:miter lim="800000"/>
            <a:headEnd/>
            <a:tailEnd/>
          </a:ln>
        </p:spPr>
        <p:txBody>
          <a:bodyPr>
            <a:spAutoFit/>
          </a:bodyPr>
          <a:lstStyle/>
          <a:p>
            <a:pPr>
              <a:spcBef>
                <a:spcPct val="50000"/>
              </a:spcBef>
            </a:pPr>
            <a:r>
              <a:rPr lang="en-US" sz="1000"/>
              <a:t>A Passive Treatment system being constructed shows the limestone that is added to the bottom of the pond. Provided by Clinton County Conservation District.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fade">
                                      <p:cBhvr>
                                        <p:cTn id="7" dur="2000"/>
                                        <p:tgtEl>
                                          <p:spTgt spid="368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866">
                                            <p:txEl>
                                              <p:pRg st="1" end="1"/>
                                            </p:txEl>
                                          </p:spTgt>
                                        </p:tgtEl>
                                        <p:attrNameLst>
                                          <p:attrName>style.visibility</p:attrName>
                                        </p:attrNameLst>
                                      </p:cBhvr>
                                      <p:to>
                                        <p:strVal val="visible"/>
                                      </p:to>
                                    </p:set>
                                    <p:animEffect transition="in" filter="fade">
                                      <p:cBhvr>
                                        <p:cTn id="12" dur="2000"/>
                                        <p:tgtEl>
                                          <p:spTgt spid="3686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6869"/>
                                        </p:tgtEl>
                                        <p:attrNameLst>
                                          <p:attrName>style.visibility</p:attrName>
                                        </p:attrNameLst>
                                      </p:cBhvr>
                                      <p:to>
                                        <p:strVal val="visible"/>
                                      </p:to>
                                    </p:set>
                                    <p:animEffect transition="in" filter="fade">
                                      <p:cBhvr>
                                        <p:cTn id="15" dur="2000"/>
                                        <p:tgtEl>
                                          <p:spTgt spid="3686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870"/>
                                        </p:tgtEl>
                                        <p:attrNameLst>
                                          <p:attrName>style.visibility</p:attrName>
                                        </p:attrNameLst>
                                      </p:cBhvr>
                                      <p:to>
                                        <p:strVal val="visible"/>
                                      </p:to>
                                    </p:set>
                                    <p:animEffect transition="in" filter="fade">
                                      <p:cBhvr>
                                        <p:cTn id="18" dur="2000"/>
                                        <p:tgtEl>
                                          <p:spTgt spid="3687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2000"/>
                                        <p:tgtEl>
                                          <p:spTgt spid="36869"/>
                                        </p:tgtEl>
                                      </p:cBhvr>
                                    </p:animEffect>
                                    <p:set>
                                      <p:cBhvr>
                                        <p:cTn id="23" dur="1" fill="hold">
                                          <p:stCondLst>
                                            <p:cond delay="1999"/>
                                          </p:stCondLst>
                                        </p:cTn>
                                        <p:tgtEl>
                                          <p:spTgt spid="36869"/>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2000"/>
                                        <p:tgtEl>
                                          <p:spTgt spid="36870"/>
                                        </p:tgtEl>
                                      </p:cBhvr>
                                    </p:animEffect>
                                    <p:set>
                                      <p:cBhvr>
                                        <p:cTn id="26" dur="1" fill="hold">
                                          <p:stCondLst>
                                            <p:cond delay="1999"/>
                                          </p:stCondLst>
                                        </p:cTn>
                                        <p:tgtEl>
                                          <p:spTgt spid="36870"/>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36866">
                                            <p:txEl>
                                              <p:pRg st="2" end="2"/>
                                            </p:txEl>
                                          </p:spTgt>
                                        </p:tgtEl>
                                        <p:attrNameLst>
                                          <p:attrName>style.visibility</p:attrName>
                                        </p:attrNameLst>
                                      </p:cBhvr>
                                      <p:to>
                                        <p:strVal val="visible"/>
                                      </p:to>
                                    </p:set>
                                    <p:animEffect transition="in" filter="fade">
                                      <p:cBhvr>
                                        <p:cTn id="29" dur="2000"/>
                                        <p:tgtEl>
                                          <p:spTgt spid="3686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866">
                                            <p:txEl>
                                              <p:pRg st="3" end="3"/>
                                            </p:txEl>
                                          </p:spTgt>
                                        </p:tgtEl>
                                        <p:attrNameLst>
                                          <p:attrName>style.visibility</p:attrName>
                                        </p:attrNameLst>
                                      </p:cBhvr>
                                      <p:to>
                                        <p:strVal val="visible"/>
                                      </p:to>
                                    </p:set>
                                    <p:animEffect transition="in" filter="fade">
                                      <p:cBhvr>
                                        <p:cTn id="34" dur="2000"/>
                                        <p:tgtEl>
                                          <p:spTgt spid="3686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6866">
                                            <p:txEl>
                                              <p:pRg st="4" end="4"/>
                                            </p:txEl>
                                          </p:spTgt>
                                        </p:tgtEl>
                                        <p:attrNameLst>
                                          <p:attrName>style.visibility</p:attrName>
                                        </p:attrNameLst>
                                      </p:cBhvr>
                                      <p:to>
                                        <p:strVal val="visible"/>
                                      </p:to>
                                    </p:set>
                                    <p:animEffect transition="in" filter="fade">
                                      <p:cBhvr>
                                        <p:cTn id="39" dur="2000"/>
                                        <p:tgtEl>
                                          <p:spTgt spid="368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P spid="3687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r>
              <a:rPr lang="en-US" smtClean="0"/>
              <a:t>Passive Treatment</a:t>
            </a:r>
          </a:p>
        </p:txBody>
      </p:sp>
      <p:sp>
        <p:nvSpPr>
          <p:cNvPr id="38914" name="Rectangle 3"/>
          <p:cNvSpPr>
            <a:spLocks noGrp="1"/>
          </p:cNvSpPr>
          <p:nvPr>
            <p:ph type="body" idx="1"/>
          </p:nvPr>
        </p:nvSpPr>
        <p:spPr/>
        <p:txBody>
          <a:bodyPr/>
          <a:lstStyle/>
          <a:p>
            <a:r>
              <a:rPr lang="en-US" smtClean="0"/>
              <a:t>Prior to construction water chemistry, and flow rate are used to design the proper system</a:t>
            </a:r>
          </a:p>
          <a:p>
            <a:r>
              <a:rPr lang="en-US" smtClean="0"/>
              <a:t>This allows for the proper system to be designed and treat the water properly</a:t>
            </a:r>
          </a:p>
          <a:p>
            <a:r>
              <a:rPr lang="en-US" smtClean="0"/>
              <a:t>These systems can range from small wells filled with limestone to large scale systems that include many ponds and treatment types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fade">
                                      <p:cBhvr>
                                        <p:cTn id="7" dur="2000"/>
                                        <p:tgtEl>
                                          <p:spTgt spid="389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914">
                                            <p:txEl>
                                              <p:pRg st="1" end="1"/>
                                            </p:txEl>
                                          </p:spTgt>
                                        </p:tgtEl>
                                        <p:attrNameLst>
                                          <p:attrName>style.visibility</p:attrName>
                                        </p:attrNameLst>
                                      </p:cBhvr>
                                      <p:to>
                                        <p:strVal val="visible"/>
                                      </p:to>
                                    </p:set>
                                    <p:animEffect transition="in" filter="fade">
                                      <p:cBhvr>
                                        <p:cTn id="12" dur="2000"/>
                                        <p:tgtEl>
                                          <p:spTgt spid="389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914">
                                            <p:txEl>
                                              <p:pRg st="2" end="2"/>
                                            </p:txEl>
                                          </p:spTgt>
                                        </p:tgtEl>
                                        <p:attrNameLst>
                                          <p:attrName>style.visibility</p:attrName>
                                        </p:attrNameLst>
                                      </p:cBhvr>
                                      <p:to>
                                        <p:strVal val="visible"/>
                                      </p:to>
                                    </p:set>
                                    <p:animEffect transition="in" filter="fade">
                                      <p:cBhvr>
                                        <p:cTn id="17" dur="2000"/>
                                        <p:tgtEl>
                                          <p:spTgt spid="389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p:txBody>
          <a:bodyPr/>
          <a:lstStyle/>
          <a:p>
            <a:r>
              <a:rPr lang="en-US" smtClean="0"/>
              <a:t>Passive Treatment</a:t>
            </a:r>
          </a:p>
        </p:txBody>
      </p:sp>
      <p:sp>
        <p:nvSpPr>
          <p:cNvPr id="40962" name="Rectangle 3"/>
          <p:cNvSpPr>
            <a:spLocks noGrp="1"/>
          </p:cNvSpPr>
          <p:nvPr>
            <p:ph type="body" idx="1"/>
          </p:nvPr>
        </p:nvSpPr>
        <p:spPr/>
        <p:txBody>
          <a:bodyPr/>
          <a:lstStyle/>
          <a:p>
            <a:r>
              <a:rPr lang="en-US" smtClean="0"/>
              <a:t>Passive treatment can utilize any combination of theses or other treatments</a:t>
            </a:r>
          </a:p>
          <a:p>
            <a:pPr lvl="1" eaLnBrk="1" hangingPunct="1"/>
            <a:r>
              <a:rPr lang="en-US" smtClean="0"/>
              <a:t>Constructed wetlands</a:t>
            </a:r>
          </a:p>
          <a:p>
            <a:pPr lvl="1" eaLnBrk="1" hangingPunct="1"/>
            <a:r>
              <a:rPr lang="en-US" smtClean="0"/>
              <a:t>Anoxic limestone drains (ALD)</a:t>
            </a:r>
          </a:p>
          <a:p>
            <a:pPr lvl="1" eaLnBrk="1" hangingPunct="1"/>
            <a:r>
              <a:rPr lang="en-US" smtClean="0"/>
              <a:t>Vertical Flow Ponds</a:t>
            </a:r>
          </a:p>
          <a:p>
            <a:pPr lvl="1" eaLnBrk="1" hangingPunct="1"/>
            <a:r>
              <a:rPr lang="en-US" smtClean="0"/>
              <a:t>Limestone ponds</a:t>
            </a:r>
          </a:p>
          <a:p>
            <a:pPr lvl="1" eaLnBrk="1" hangingPunct="1"/>
            <a:r>
              <a:rPr lang="en-US" smtClean="0"/>
              <a:t>Open limestone channels</a:t>
            </a:r>
          </a:p>
          <a:p>
            <a:pPr lvl="1" eaLnBrk="1" hangingPunct="1"/>
            <a:r>
              <a:rPr lang="en-US" smtClean="0"/>
              <a:t>Diversion wells</a:t>
            </a:r>
          </a:p>
          <a:p>
            <a:pPr lvl="1"/>
            <a:endParaRPr lang="en-US" smtClean="0"/>
          </a:p>
        </p:txBody>
      </p:sp>
      <p:grpSp>
        <p:nvGrpSpPr>
          <p:cNvPr id="40982" name="Group 22"/>
          <p:cNvGrpSpPr>
            <a:grpSpLocks/>
          </p:cNvGrpSpPr>
          <p:nvPr/>
        </p:nvGrpSpPr>
        <p:grpSpPr bwMode="auto">
          <a:xfrm>
            <a:off x="6370638" y="3186113"/>
            <a:ext cx="3352800" cy="2530475"/>
            <a:chOff x="4013" y="2151"/>
            <a:chExt cx="2112" cy="1594"/>
          </a:xfrm>
        </p:grpSpPr>
        <p:pic>
          <p:nvPicPr>
            <p:cNvPr id="40968" name="Picture 8" descr="97 Passive Trt Overview"/>
            <p:cNvPicPr>
              <a:picLocks noChangeAspect="1" noChangeArrowheads="1"/>
            </p:cNvPicPr>
            <p:nvPr/>
          </p:nvPicPr>
          <p:blipFill>
            <a:blip r:embed="rId3" cstate="print"/>
            <a:srcRect/>
            <a:stretch>
              <a:fillRect/>
            </a:stretch>
          </p:blipFill>
          <p:spPr bwMode="auto">
            <a:xfrm>
              <a:off x="4013" y="2151"/>
              <a:ext cx="2040" cy="1368"/>
            </a:xfrm>
            <a:prstGeom prst="rect">
              <a:avLst/>
            </a:prstGeom>
            <a:noFill/>
          </p:spPr>
        </p:pic>
        <p:sp>
          <p:nvSpPr>
            <p:cNvPr id="40974" name="Text Box 14"/>
            <p:cNvSpPr txBox="1">
              <a:spLocks noChangeArrowheads="1"/>
            </p:cNvSpPr>
            <p:nvPr/>
          </p:nvSpPr>
          <p:spPr bwMode="auto">
            <a:xfrm>
              <a:off x="4061" y="3495"/>
              <a:ext cx="2064" cy="250"/>
            </a:xfrm>
            <a:prstGeom prst="rect">
              <a:avLst/>
            </a:prstGeom>
            <a:noFill/>
            <a:ln w="9525">
              <a:noFill/>
              <a:miter lim="800000"/>
              <a:headEnd/>
              <a:tailEnd/>
            </a:ln>
            <a:effectLst/>
          </p:spPr>
          <p:txBody>
            <a:bodyPr>
              <a:spAutoFit/>
            </a:bodyPr>
            <a:lstStyle/>
            <a:p>
              <a:pPr>
                <a:spcBef>
                  <a:spcPct val="50000"/>
                </a:spcBef>
              </a:pPr>
              <a:r>
                <a:rPr lang="en-US" sz="1000"/>
                <a:t>Constructed wetland. Provided by WV University Extension </a:t>
              </a:r>
              <a:r>
                <a:rPr lang="en-US" sz="1000">
                  <a:hlinkClick r:id="rId4"/>
                </a:rPr>
                <a:t>http://anr.ext.wvu.edu/r/download/45372</a:t>
              </a:r>
              <a:r>
                <a:rPr lang="en-US" sz="1000"/>
                <a:t> </a:t>
              </a:r>
            </a:p>
          </p:txBody>
        </p:sp>
      </p:grpSp>
      <p:grpSp>
        <p:nvGrpSpPr>
          <p:cNvPr id="40983" name="Group 23"/>
          <p:cNvGrpSpPr>
            <a:grpSpLocks/>
          </p:cNvGrpSpPr>
          <p:nvPr/>
        </p:nvGrpSpPr>
        <p:grpSpPr bwMode="auto">
          <a:xfrm>
            <a:off x="6446838" y="2487613"/>
            <a:ext cx="2971800" cy="4737100"/>
            <a:chOff x="5933" y="89"/>
            <a:chExt cx="1872" cy="2984"/>
          </a:xfrm>
        </p:grpSpPr>
        <p:pic>
          <p:nvPicPr>
            <p:cNvPr id="40969" name="Picture 9" descr="97 Passive Trt Overview4"/>
            <p:cNvPicPr>
              <a:picLocks noChangeAspect="1" noChangeArrowheads="1"/>
            </p:cNvPicPr>
            <p:nvPr/>
          </p:nvPicPr>
          <p:blipFill>
            <a:blip r:embed="rId5" cstate="print"/>
            <a:srcRect/>
            <a:stretch>
              <a:fillRect/>
            </a:stretch>
          </p:blipFill>
          <p:spPr bwMode="auto">
            <a:xfrm>
              <a:off x="5933" y="89"/>
              <a:ext cx="1872" cy="1246"/>
            </a:xfrm>
            <a:prstGeom prst="rect">
              <a:avLst/>
            </a:prstGeom>
            <a:noFill/>
          </p:spPr>
        </p:pic>
        <p:sp>
          <p:nvSpPr>
            <p:cNvPr id="40975" name="Text Box 15"/>
            <p:cNvSpPr txBox="1">
              <a:spLocks noChangeArrowheads="1"/>
            </p:cNvSpPr>
            <p:nvPr/>
          </p:nvSpPr>
          <p:spPr bwMode="auto">
            <a:xfrm>
              <a:off x="5981" y="2487"/>
              <a:ext cx="1824" cy="586"/>
            </a:xfrm>
            <a:prstGeom prst="rect">
              <a:avLst/>
            </a:prstGeom>
            <a:noFill/>
            <a:ln w="9525">
              <a:noFill/>
              <a:miter lim="800000"/>
              <a:headEnd/>
              <a:tailEnd/>
            </a:ln>
            <a:effectLst/>
          </p:spPr>
          <p:txBody>
            <a:bodyPr>
              <a:spAutoFit/>
            </a:bodyPr>
            <a:lstStyle/>
            <a:p>
              <a:pPr>
                <a:spcBef>
                  <a:spcPct val="50000"/>
                </a:spcBef>
              </a:pPr>
              <a:r>
                <a:rPr lang="en-US" sz="1000"/>
                <a:t>Top: Anoxic limestone drain in construction. Bottom: The exit of an ALD. Provided by WV University Extension </a:t>
              </a:r>
              <a:r>
                <a:rPr lang="en-US" sz="1000">
                  <a:hlinkClick r:id="rId4"/>
                </a:rPr>
                <a:t>http://anr.ext.wvu.edu/r/download/45372</a:t>
              </a:r>
              <a:r>
                <a:rPr lang="en-US" sz="1000"/>
                <a:t> </a:t>
              </a:r>
            </a:p>
            <a:p>
              <a:pPr>
                <a:spcBef>
                  <a:spcPct val="50000"/>
                </a:spcBef>
              </a:pPr>
              <a:endParaRPr lang="en-US" sz="1000"/>
            </a:p>
          </p:txBody>
        </p:sp>
        <p:pic>
          <p:nvPicPr>
            <p:cNvPr id="40967" name="Picture 7" descr="97 Passive Trt Overview"/>
            <p:cNvPicPr>
              <a:picLocks noChangeAspect="1" noChangeArrowheads="1"/>
            </p:cNvPicPr>
            <p:nvPr/>
          </p:nvPicPr>
          <p:blipFill>
            <a:blip r:embed="rId6" cstate="print"/>
            <a:srcRect/>
            <a:stretch>
              <a:fillRect/>
            </a:stretch>
          </p:blipFill>
          <p:spPr bwMode="auto">
            <a:xfrm>
              <a:off x="5981" y="1335"/>
              <a:ext cx="1765" cy="1178"/>
            </a:xfrm>
            <a:prstGeom prst="rect">
              <a:avLst/>
            </a:prstGeom>
            <a:noFill/>
          </p:spPr>
        </p:pic>
      </p:grpSp>
      <p:grpSp>
        <p:nvGrpSpPr>
          <p:cNvPr id="40984" name="Group 24"/>
          <p:cNvGrpSpPr>
            <a:grpSpLocks/>
          </p:cNvGrpSpPr>
          <p:nvPr/>
        </p:nvGrpSpPr>
        <p:grpSpPr bwMode="auto">
          <a:xfrm>
            <a:off x="6294438" y="2271713"/>
            <a:ext cx="3048000" cy="4740275"/>
            <a:chOff x="5933" y="3159"/>
            <a:chExt cx="1920" cy="2986"/>
          </a:xfrm>
        </p:grpSpPr>
        <p:pic>
          <p:nvPicPr>
            <p:cNvPr id="36869" name="Picture 5" descr="VFP Picture"/>
            <p:cNvPicPr>
              <a:picLocks noChangeAspect="1" noChangeArrowheads="1"/>
            </p:cNvPicPr>
            <p:nvPr/>
          </p:nvPicPr>
          <p:blipFill>
            <a:blip r:embed="rId7" cstate="print"/>
            <a:srcRect/>
            <a:stretch>
              <a:fillRect/>
            </a:stretch>
          </p:blipFill>
          <p:spPr bwMode="auto">
            <a:xfrm>
              <a:off x="6029" y="3159"/>
              <a:ext cx="1776" cy="1330"/>
            </a:xfrm>
            <a:prstGeom prst="rect">
              <a:avLst/>
            </a:prstGeom>
            <a:noFill/>
            <a:ln w="9525">
              <a:noFill/>
              <a:miter lim="800000"/>
              <a:headEnd/>
              <a:tailEnd/>
            </a:ln>
          </p:spPr>
        </p:pic>
        <p:sp>
          <p:nvSpPr>
            <p:cNvPr id="40976" name="Text Box 16"/>
            <p:cNvSpPr txBox="1">
              <a:spLocks noChangeArrowheads="1"/>
            </p:cNvSpPr>
            <p:nvPr/>
          </p:nvSpPr>
          <p:spPr bwMode="auto">
            <a:xfrm>
              <a:off x="5933" y="5703"/>
              <a:ext cx="1920" cy="442"/>
            </a:xfrm>
            <a:prstGeom prst="rect">
              <a:avLst/>
            </a:prstGeom>
            <a:noFill/>
            <a:ln w="9525">
              <a:noFill/>
              <a:miter lim="800000"/>
              <a:headEnd/>
              <a:tailEnd/>
            </a:ln>
            <a:effectLst/>
          </p:spPr>
          <p:txBody>
            <a:bodyPr>
              <a:spAutoFit/>
            </a:bodyPr>
            <a:lstStyle/>
            <a:p>
              <a:pPr>
                <a:spcBef>
                  <a:spcPct val="50000"/>
                </a:spcBef>
              </a:pPr>
              <a:r>
                <a:rPr lang="en-US" sz="1000"/>
                <a:t>Top: Construction of a vertical flow pond. Provided by Clinton County Conservation District. Bottom: Two ponds in operations. Provided Susquehanna River Basin Commission.</a:t>
              </a:r>
            </a:p>
          </p:txBody>
        </p:sp>
        <p:pic>
          <p:nvPicPr>
            <p:cNvPr id="40973" name="Picture 13" descr="HPIM1790"/>
            <p:cNvPicPr>
              <a:picLocks noChangeAspect="1" noChangeArrowheads="1"/>
            </p:cNvPicPr>
            <p:nvPr/>
          </p:nvPicPr>
          <p:blipFill>
            <a:blip r:embed="rId8" cstate="print"/>
            <a:srcRect/>
            <a:stretch>
              <a:fillRect/>
            </a:stretch>
          </p:blipFill>
          <p:spPr bwMode="auto">
            <a:xfrm>
              <a:off x="6077" y="4455"/>
              <a:ext cx="1680" cy="1263"/>
            </a:xfrm>
            <a:prstGeom prst="rect">
              <a:avLst/>
            </a:prstGeom>
            <a:noFill/>
          </p:spPr>
        </p:pic>
      </p:grpSp>
      <p:grpSp>
        <p:nvGrpSpPr>
          <p:cNvPr id="40978" name="Group 18"/>
          <p:cNvGrpSpPr>
            <a:grpSpLocks/>
          </p:cNvGrpSpPr>
          <p:nvPr/>
        </p:nvGrpSpPr>
        <p:grpSpPr bwMode="auto">
          <a:xfrm>
            <a:off x="5989638" y="2957513"/>
            <a:ext cx="3733800" cy="3368675"/>
            <a:chOff x="-5299" y="135"/>
            <a:chExt cx="2352" cy="2122"/>
          </a:xfrm>
        </p:grpSpPr>
        <p:pic>
          <p:nvPicPr>
            <p:cNvPr id="40970" name="Picture 10" descr="limestone pond"/>
            <p:cNvPicPr>
              <a:picLocks noChangeAspect="1" noChangeArrowheads="1"/>
            </p:cNvPicPr>
            <p:nvPr/>
          </p:nvPicPr>
          <p:blipFill>
            <a:blip r:embed="rId9" cstate="print"/>
            <a:srcRect/>
            <a:stretch>
              <a:fillRect/>
            </a:stretch>
          </p:blipFill>
          <p:spPr bwMode="auto">
            <a:xfrm>
              <a:off x="-5299" y="135"/>
              <a:ext cx="2303" cy="1727"/>
            </a:xfrm>
            <a:prstGeom prst="rect">
              <a:avLst/>
            </a:prstGeom>
            <a:noFill/>
          </p:spPr>
        </p:pic>
        <p:sp>
          <p:nvSpPr>
            <p:cNvPr id="40977" name="Text Box 17"/>
            <p:cNvSpPr txBox="1">
              <a:spLocks noChangeArrowheads="1"/>
            </p:cNvSpPr>
            <p:nvPr/>
          </p:nvSpPr>
          <p:spPr bwMode="auto">
            <a:xfrm>
              <a:off x="-5299" y="1815"/>
              <a:ext cx="2352" cy="442"/>
            </a:xfrm>
            <a:prstGeom prst="rect">
              <a:avLst/>
            </a:prstGeom>
            <a:noFill/>
            <a:ln w="9525">
              <a:noFill/>
              <a:miter lim="800000"/>
              <a:headEnd/>
              <a:tailEnd/>
            </a:ln>
            <a:effectLst/>
          </p:spPr>
          <p:txBody>
            <a:bodyPr>
              <a:spAutoFit/>
            </a:bodyPr>
            <a:lstStyle/>
            <a:p>
              <a:pPr>
                <a:spcBef>
                  <a:spcPct val="50000"/>
                </a:spcBef>
              </a:pPr>
              <a:r>
                <a:rPr lang="en-US" sz="1000"/>
                <a:t>A limestone pond in operations. Provided by Clearfield County Clean Water Clearinghouse </a:t>
              </a:r>
              <a:r>
                <a:rPr lang="en-US" sz="1000">
                  <a:hlinkClick r:id="rId10"/>
                </a:rPr>
                <a:t>http://www.ettaro.com/subdomains/amd/index.php?option=com_content&amp;view=featured&amp;Itemid=101</a:t>
              </a:r>
              <a:r>
                <a:rPr lang="en-US" sz="1000"/>
                <a:t> </a:t>
              </a:r>
            </a:p>
          </p:txBody>
        </p:sp>
      </p:grpSp>
      <p:grpSp>
        <p:nvGrpSpPr>
          <p:cNvPr id="40980" name="Group 20"/>
          <p:cNvGrpSpPr>
            <a:grpSpLocks/>
          </p:cNvGrpSpPr>
          <p:nvPr/>
        </p:nvGrpSpPr>
        <p:grpSpPr bwMode="auto">
          <a:xfrm>
            <a:off x="6294438" y="3033713"/>
            <a:ext cx="3352800" cy="2913062"/>
            <a:chOff x="-4099" y="-154"/>
            <a:chExt cx="2112" cy="1835"/>
          </a:xfrm>
        </p:grpSpPr>
        <p:pic>
          <p:nvPicPr>
            <p:cNvPr id="40971" name="Picture 11" descr="wv_cheat4"/>
            <p:cNvPicPr>
              <a:picLocks noChangeAspect="1" noChangeArrowheads="1"/>
            </p:cNvPicPr>
            <p:nvPr/>
          </p:nvPicPr>
          <p:blipFill>
            <a:blip r:embed="rId11" cstate="print"/>
            <a:srcRect/>
            <a:stretch>
              <a:fillRect/>
            </a:stretch>
          </p:blipFill>
          <p:spPr bwMode="auto">
            <a:xfrm>
              <a:off x="-4051" y="-154"/>
              <a:ext cx="1968" cy="1481"/>
            </a:xfrm>
            <a:prstGeom prst="rect">
              <a:avLst/>
            </a:prstGeom>
            <a:noFill/>
          </p:spPr>
        </p:pic>
        <p:sp>
          <p:nvSpPr>
            <p:cNvPr id="40979" name="Text Box 19"/>
            <p:cNvSpPr txBox="1">
              <a:spLocks noChangeArrowheads="1"/>
            </p:cNvSpPr>
            <p:nvPr/>
          </p:nvSpPr>
          <p:spPr bwMode="auto">
            <a:xfrm>
              <a:off x="-4099" y="1335"/>
              <a:ext cx="2112" cy="346"/>
            </a:xfrm>
            <a:prstGeom prst="rect">
              <a:avLst/>
            </a:prstGeom>
            <a:noFill/>
            <a:ln w="9525">
              <a:noFill/>
              <a:miter lim="800000"/>
              <a:headEnd/>
              <a:tailEnd/>
            </a:ln>
            <a:effectLst/>
          </p:spPr>
          <p:txBody>
            <a:bodyPr>
              <a:spAutoFit/>
            </a:bodyPr>
            <a:lstStyle/>
            <a:p>
              <a:pPr>
                <a:spcBef>
                  <a:spcPct val="50000"/>
                </a:spcBef>
              </a:pPr>
              <a:r>
                <a:rPr lang="en-US" sz="1000"/>
                <a:t>Limestone Channel. Provided by EPA </a:t>
              </a:r>
              <a:r>
                <a:rPr lang="en-US" sz="1000">
                  <a:hlinkClick r:id="rId12"/>
                </a:rPr>
                <a:t>http://water.epa.gov/polwaste/nps/success319/wv_che.cfm</a:t>
              </a:r>
              <a:r>
                <a:rPr lang="en-US" sz="1000"/>
                <a:t> </a:t>
              </a:r>
            </a:p>
          </p:txBody>
        </p:sp>
      </p:grpSp>
      <p:grpSp>
        <p:nvGrpSpPr>
          <p:cNvPr id="40985" name="Group 25"/>
          <p:cNvGrpSpPr>
            <a:grpSpLocks/>
          </p:cNvGrpSpPr>
          <p:nvPr/>
        </p:nvGrpSpPr>
        <p:grpSpPr bwMode="auto">
          <a:xfrm>
            <a:off x="6446838" y="3338513"/>
            <a:ext cx="3048000" cy="2530475"/>
            <a:chOff x="-3235" y="3159"/>
            <a:chExt cx="1920" cy="1594"/>
          </a:xfrm>
        </p:grpSpPr>
        <p:pic>
          <p:nvPicPr>
            <p:cNvPr id="40966" name="Picture 6" descr="97 Passive Trt Overview3"/>
            <p:cNvPicPr>
              <a:picLocks noChangeAspect="1" noChangeArrowheads="1"/>
            </p:cNvPicPr>
            <p:nvPr/>
          </p:nvPicPr>
          <p:blipFill>
            <a:blip r:embed="rId13" cstate="print"/>
            <a:srcRect/>
            <a:stretch>
              <a:fillRect/>
            </a:stretch>
          </p:blipFill>
          <p:spPr bwMode="auto">
            <a:xfrm>
              <a:off x="-3235" y="3159"/>
              <a:ext cx="1861" cy="1218"/>
            </a:xfrm>
            <a:prstGeom prst="rect">
              <a:avLst/>
            </a:prstGeom>
            <a:noFill/>
          </p:spPr>
        </p:pic>
        <p:sp>
          <p:nvSpPr>
            <p:cNvPr id="40981" name="Text Box 21"/>
            <p:cNvSpPr txBox="1">
              <a:spLocks noChangeArrowheads="1"/>
            </p:cNvSpPr>
            <p:nvPr/>
          </p:nvSpPr>
          <p:spPr bwMode="auto">
            <a:xfrm>
              <a:off x="-3235" y="4359"/>
              <a:ext cx="1920" cy="394"/>
            </a:xfrm>
            <a:prstGeom prst="rect">
              <a:avLst/>
            </a:prstGeom>
            <a:noFill/>
            <a:ln w="9525">
              <a:noFill/>
              <a:miter lim="800000"/>
              <a:headEnd/>
              <a:tailEnd/>
            </a:ln>
            <a:effectLst/>
          </p:spPr>
          <p:txBody>
            <a:bodyPr>
              <a:spAutoFit/>
            </a:bodyPr>
            <a:lstStyle/>
            <a:p>
              <a:pPr>
                <a:spcBef>
                  <a:spcPct val="50000"/>
                </a:spcBef>
              </a:pPr>
              <a:r>
                <a:rPr lang="en-US" sz="1000"/>
                <a:t>Diversion Well. Provided by WV University Extension </a:t>
              </a:r>
              <a:r>
                <a:rPr lang="en-US" sz="1000">
                  <a:hlinkClick r:id="rId4"/>
                </a:rPr>
                <a:t>http://anr.ext.wvu.edu/r/download/45372</a:t>
              </a:r>
              <a:r>
                <a:rPr lang="en-US" sz="1000"/>
                <a:t> </a:t>
              </a:r>
            </a:p>
            <a:p>
              <a:pPr>
                <a:spcBef>
                  <a:spcPct val="50000"/>
                </a:spcBef>
              </a:pPr>
              <a:endParaRPr lang="en-US" sz="10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fade">
                                      <p:cBhvr>
                                        <p:cTn id="7" dur="2000"/>
                                        <p:tgtEl>
                                          <p:spTgt spid="409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62">
                                            <p:txEl>
                                              <p:pRg st="1" end="1"/>
                                            </p:txEl>
                                          </p:spTgt>
                                        </p:tgtEl>
                                        <p:attrNameLst>
                                          <p:attrName>style.visibility</p:attrName>
                                        </p:attrNameLst>
                                      </p:cBhvr>
                                      <p:to>
                                        <p:strVal val="visible"/>
                                      </p:to>
                                    </p:set>
                                    <p:animEffect transition="in" filter="fade">
                                      <p:cBhvr>
                                        <p:cTn id="12" dur="2000"/>
                                        <p:tgtEl>
                                          <p:spTgt spid="4096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0982"/>
                                        </p:tgtEl>
                                        <p:attrNameLst>
                                          <p:attrName>style.visibility</p:attrName>
                                        </p:attrNameLst>
                                      </p:cBhvr>
                                      <p:to>
                                        <p:strVal val="visible"/>
                                      </p:to>
                                    </p:set>
                                    <p:animEffect transition="in" filter="fade">
                                      <p:cBhvr>
                                        <p:cTn id="15" dur="2000"/>
                                        <p:tgtEl>
                                          <p:spTgt spid="4098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962">
                                            <p:txEl>
                                              <p:pRg st="2" end="2"/>
                                            </p:txEl>
                                          </p:spTgt>
                                        </p:tgtEl>
                                        <p:attrNameLst>
                                          <p:attrName>style.visibility</p:attrName>
                                        </p:attrNameLst>
                                      </p:cBhvr>
                                      <p:to>
                                        <p:strVal val="visible"/>
                                      </p:to>
                                    </p:set>
                                    <p:animEffect transition="in" filter="fade">
                                      <p:cBhvr>
                                        <p:cTn id="20" dur="2000"/>
                                        <p:tgtEl>
                                          <p:spTgt spid="40962">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0983"/>
                                        </p:tgtEl>
                                        <p:attrNameLst>
                                          <p:attrName>style.visibility</p:attrName>
                                        </p:attrNameLst>
                                      </p:cBhvr>
                                      <p:to>
                                        <p:strVal val="visible"/>
                                      </p:to>
                                    </p:set>
                                    <p:animEffect transition="in" filter="fade">
                                      <p:cBhvr>
                                        <p:cTn id="23" dur="2000"/>
                                        <p:tgtEl>
                                          <p:spTgt spid="40983"/>
                                        </p:tgtEl>
                                      </p:cBhvr>
                                    </p:animEffect>
                                  </p:childTnLst>
                                </p:cTn>
                              </p:par>
                              <p:par>
                                <p:cTn id="24" presetID="10" presetClass="exit" presetSubtype="0" fill="hold" nodeType="withEffect">
                                  <p:stCondLst>
                                    <p:cond delay="0"/>
                                  </p:stCondLst>
                                  <p:childTnLst>
                                    <p:animEffect transition="out" filter="fade">
                                      <p:cBhvr>
                                        <p:cTn id="25" dur="2000"/>
                                        <p:tgtEl>
                                          <p:spTgt spid="40982"/>
                                        </p:tgtEl>
                                      </p:cBhvr>
                                    </p:animEffect>
                                    <p:set>
                                      <p:cBhvr>
                                        <p:cTn id="26" dur="1" fill="hold">
                                          <p:stCondLst>
                                            <p:cond delay="1999"/>
                                          </p:stCondLst>
                                        </p:cTn>
                                        <p:tgtEl>
                                          <p:spTgt spid="4098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0962">
                                            <p:txEl>
                                              <p:pRg st="3" end="3"/>
                                            </p:txEl>
                                          </p:spTgt>
                                        </p:tgtEl>
                                        <p:attrNameLst>
                                          <p:attrName>style.visibility</p:attrName>
                                        </p:attrNameLst>
                                      </p:cBhvr>
                                      <p:to>
                                        <p:strVal val="visible"/>
                                      </p:to>
                                    </p:set>
                                    <p:animEffect transition="in" filter="fade">
                                      <p:cBhvr>
                                        <p:cTn id="31" dur="2000"/>
                                        <p:tgtEl>
                                          <p:spTgt spid="40962">
                                            <p:txEl>
                                              <p:pRg st="3" end="3"/>
                                            </p:txEl>
                                          </p:spTgt>
                                        </p:tgtEl>
                                      </p:cBhvr>
                                    </p:animEffect>
                                  </p:childTnLst>
                                </p:cTn>
                              </p:par>
                              <p:par>
                                <p:cTn id="32" presetID="10" presetClass="exit" presetSubtype="0" fill="hold" nodeType="withEffect">
                                  <p:stCondLst>
                                    <p:cond delay="0"/>
                                  </p:stCondLst>
                                  <p:childTnLst>
                                    <p:animEffect transition="out" filter="fade">
                                      <p:cBhvr>
                                        <p:cTn id="33" dur="2000"/>
                                        <p:tgtEl>
                                          <p:spTgt spid="40983"/>
                                        </p:tgtEl>
                                      </p:cBhvr>
                                    </p:animEffect>
                                    <p:set>
                                      <p:cBhvr>
                                        <p:cTn id="34" dur="1" fill="hold">
                                          <p:stCondLst>
                                            <p:cond delay="1999"/>
                                          </p:stCondLst>
                                        </p:cTn>
                                        <p:tgtEl>
                                          <p:spTgt spid="40983"/>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40984"/>
                                        </p:tgtEl>
                                        <p:attrNameLst>
                                          <p:attrName>style.visibility</p:attrName>
                                        </p:attrNameLst>
                                      </p:cBhvr>
                                      <p:to>
                                        <p:strVal val="visible"/>
                                      </p:to>
                                    </p:set>
                                    <p:animEffect transition="in" filter="fade">
                                      <p:cBhvr>
                                        <p:cTn id="37" dur="2000"/>
                                        <p:tgtEl>
                                          <p:spTgt spid="4098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962">
                                            <p:txEl>
                                              <p:pRg st="4" end="4"/>
                                            </p:txEl>
                                          </p:spTgt>
                                        </p:tgtEl>
                                        <p:attrNameLst>
                                          <p:attrName>style.visibility</p:attrName>
                                        </p:attrNameLst>
                                      </p:cBhvr>
                                      <p:to>
                                        <p:strVal val="visible"/>
                                      </p:to>
                                    </p:set>
                                    <p:animEffect transition="in" filter="fade">
                                      <p:cBhvr>
                                        <p:cTn id="42" dur="2000"/>
                                        <p:tgtEl>
                                          <p:spTgt spid="40962">
                                            <p:txEl>
                                              <p:pRg st="4" end="4"/>
                                            </p:txEl>
                                          </p:spTgt>
                                        </p:tgtEl>
                                      </p:cBhvr>
                                    </p:animEffect>
                                  </p:childTnLst>
                                </p:cTn>
                              </p:par>
                              <p:par>
                                <p:cTn id="43" presetID="10" presetClass="exit" presetSubtype="0" fill="hold" nodeType="withEffect">
                                  <p:stCondLst>
                                    <p:cond delay="0"/>
                                  </p:stCondLst>
                                  <p:childTnLst>
                                    <p:animEffect transition="out" filter="fade">
                                      <p:cBhvr>
                                        <p:cTn id="44" dur="2000"/>
                                        <p:tgtEl>
                                          <p:spTgt spid="40984"/>
                                        </p:tgtEl>
                                      </p:cBhvr>
                                    </p:animEffect>
                                    <p:set>
                                      <p:cBhvr>
                                        <p:cTn id="45" dur="1" fill="hold">
                                          <p:stCondLst>
                                            <p:cond delay="1999"/>
                                          </p:stCondLst>
                                        </p:cTn>
                                        <p:tgtEl>
                                          <p:spTgt spid="40984"/>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40978"/>
                                        </p:tgtEl>
                                        <p:attrNameLst>
                                          <p:attrName>style.visibility</p:attrName>
                                        </p:attrNameLst>
                                      </p:cBhvr>
                                      <p:to>
                                        <p:strVal val="visible"/>
                                      </p:to>
                                    </p:set>
                                    <p:animEffect transition="in" filter="fade">
                                      <p:cBhvr>
                                        <p:cTn id="48" dur="2000"/>
                                        <p:tgtEl>
                                          <p:spTgt spid="4097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0962">
                                            <p:txEl>
                                              <p:pRg st="5" end="5"/>
                                            </p:txEl>
                                          </p:spTgt>
                                        </p:tgtEl>
                                        <p:attrNameLst>
                                          <p:attrName>style.visibility</p:attrName>
                                        </p:attrNameLst>
                                      </p:cBhvr>
                                      <p:to>
                                        <p:strVal val="visible"/>
                                      </p:to>
                                    </p:set>
                                    <p:animEffect transition="in" filter="fade">
                                      <p:cBhvr>
                                        <p:cTn id="53" dur="2000"/>
                                        <p:tgtEl>
                                          <p:spTgt spid="40962">
                                            <p:txEl>
                                              <p:pRg st="5" end="5"/>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40980"/>
                                        </p:tgtEl>
                                        <p:attrNameLst>
                                          <p:attrName>style.visibility</p:attrName>
                                        </p:attrNameLst>
                                      </p:cBhvr>
                                      <p:to>
                                        <p:strVal val="visible"/>
                                      </p:to>
                                    </p:set>
                                    <p:animEffect transition="in" filter="fade">
                                      <p:cBhvr>
                                        <p:cTn id="56" dur="2000"/>
                                        <p:tgtEl>
                                          <p:spTgt spid="40980"/>
                                        </p:tgtEl>
                                      </p:cBhvr>
                                    </p:animEffect>
                                  </p:childTnLst>
                                </p:cTn>
                              </p:par>
                              <p:par>
                                <p:cTn id="57" presetID="10" presetClass="exit" presetSubtype="0" fill="hold" nodeType="withEffect">
                                  <p:stCondLst>
                                    <p:cond delay="0"/>
                                  </p:stCondLst>
                                  <p:childTnLst>
                                    <p:animEffect transition="out" filter="fade">
                                      <p:cBhvr>
                                        <p:cTn id="58" dur="2000"/>
                                        <p:tgtEl>
                                          <p:spTgt spid="40978"/>
                                        </p:tgtEl>
                                      </p:cBhvr>
                                    </p:animEffect>
                                    <p:set>
                                      <p:cBhvr>
                                        <p:cTn id="59" dur="1" fill="hold">
                                          <p:stCondLst>
                                            <p:cond delay="1999"/>
                                          </p:stCondLst>
                                        </p:cTn>
                                        <p:tgtEl>
                                          <p:spTgt spid="40978"/>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0962">
                                            <p:txEl>
                                              <p:pRg st="6" end="6"/>
                                            </p:txEl>
                                          </p:spTgt>
                                        </p:tgtEl>
                                        <p:attrNameLst>
                                          <p:attrName>style.visibility</p:attrName>
                                        </p:attrNameLst>
                                      </p:cBhvr>
                                      <p:to>
                                        <p:strVal val="visible"/>
                                      </p:to>
                                    </p:set>
                                    <p:animEffect transition="in" filter="fade">
                                      <p:cBhvr>
                                        <p:cTn id="64" dur="2000"/>
                                        <p:tgtEl>
                                          <p:spTgt spid="40962">
                                            <p:txEl>
                                              <p:pRg st="6" end="6"/>
                                            </p:txEl>
                                          </p:spTgt>
                                        </p:tgtEl>
                                      </p:cBhvr>
                                    </p:animEffect>
                                  </p:childTnLst>
                                </p:cTn>
                              </p:par>
                              <p:par>
                                <p:cTn id="65" presetID="10" presetClass="exit" presetSubtype="0" fill="hold" nodeType="withEffect">
                                  <p:stCondLst>
                                    <p:cond delay="0"/>
                                  </p:stCondLst>
                                  <p:childTnLst>
                                    <p:animEffect transition="out" filter="fade">
                                      <p:cBhvr>
                                        <p:cTn id="66" dur="2000"/>
                                        <p:tgtEl>
                                          <p:spTgt spid="40980"/>
                                        </p:tgtEl>
                                      </p:cBhvr>
                                    </p:animEffect>
                                    <p:set>
                                      <p:cBhvr>
                                        <p:cTn id="67" dur="1" fill="hold">
                                          <p:stCondLst>
                                            <p:cond delay="1999"/>
                                          </p:stCondLst>
                                        </p:cTn>
                                        <p:tgtEl>
                                          <p:spTgt spid="40980"/>
                                        </p:tgtEl>
                                        <p:attrNameLst>
                                          <p:attrName>style.visibility</p:attrName>
                                        </p:attrNameLst>
                                      </p:cBhvr>
                                      <p:to>
                                        <p:strVal val="hidden"/>
                                      </p:to>
                                    </p:set>
                                  </p:childTnLst>
                                </p:cTn>
                              </p:par>
                              <p:par>
                                <p:cTn id="68" presetID="10" presetClass="entr" presetSubtype="0" fill="hold" nodeType="withEffect">
                                  <p:stCondLst>
                                    <p:cond delay="0"/>
                                  </p:stCondLst>
                                  <p:childTnLst>
                                    <p:set>
                                      <p:cBhvr>
                                        <p:cTn id="69" dur="1" fill="hold">
                                          <p:stCondLst>
                                            <p:cond delay="0"/>
                                          </p:stCondLst>
                                        </p:cTn>
                                        <p:tgtEl>
                                          <p:spTgt spid="40985"/>
                                        </p:tgtEl>
                                        <p:attrNameLst>
                                          <p:attrName>style.visibility</p:attrName>
                                        </p:attrNameLst>
                                      </p:cBhvr>
                                      <p:to>
                                        <p:strVal val="visible"/>
                                      </p:to>
                                    </p:set>
                                    <p:animEffect transition="in" filter="fade">
                                      <p:cBhvr>
                                        <p:cTn id="70" dur="2000"/>
                                        <p:tgtEl>
                                          <p:spTgt spid="40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mtClean="0"/>
              <a:t>Advantages/Disadvantages</a:t>
            </a:r>
          </a:p>
        </p:txBody>
      </p:sp>
      <p:sp>
        <p:nvSpPr>
          <p:cNvPr id="47106" name="Content Placeholder 2"/>
          <p:cNvSpPr>
            <a:spLocks noGrp="1"/>
          </p:cNvSpPr>
          <p:nvPr>
            <p:ph idx="1"/>
          </p:nvPr>
        </p:nvSpPr>
        <p:spPr/>
        <p:txBody>
          <a:bodyPr/>
          <a:lstStyle/>
          <a:p>
            <a:pPr eaLnBrk="1" hangingPunct="1"/>
            <a:r>
              <a:rPr lang="en-US" smtClean="0"/>
              <a:t>Passive treatment requires less maintenance and monitoring than active treatment</a:t>
            </a:r>
          </a:p>
          <a:p>
            <a:pPr eaLnBrk="1" hangingPunct="1"/>
            <a:r>
              <a:rPr lang="en-US" smtClean="0"/>
              <a:t>Passive treatment generally requires large areas of land</a:t>
            </a:r>
          </a:p>
          <a:p>
            <a:pPr eaLnBrk="1" hangingPunct="1"/>
            <a:r>
              <a:rPr lang="en-US" smtClean="0"/>
              <a:t>Passive treatment has mid level initial costs, but lower operation and maintenance costs</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Effect transition="in" filter="fade">
                                      <p:cBhvr>
                                        <p:cTn id="7" dur="2000"/>
                                        <p:tgtEl>
                                          <p:spTgt spid="471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106">
                                            <p:txEl>
                                              <p:pRg st="1" end="1"/>
                                            </p:txEl>
                                          </p:spTgt>
                                        </p:tgtEl>
                                        <p:attrNameLst>
                                          <p:attrName>style.visibility</p:attrName>
                                        </p:attrNameLst>
                                      </p:cBhvr>
                                      <p:to>
                                        <p:strVal val="visible"/>
                                      </p:to>
                                    </p:set>
                                    <p:animEffect transition="in" filter="fade">
                                      <p:cBhvr>
                                        <p:cTn id="12" dur="2000"/>
                                        <p:tgtEl>
                                          <p:spTgt spid="471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106">
                                            <p:txEl>
                                              <p:pRg st="2" end="2"/>
                                            </p:txEl>
                                          </p:spTgt>
                                        </p:tgtEl>
                                        <p:attrNameLst>
                                          <p:attrName>style.visibility</p:attrName>
                                        </p:attrNameLst>
                                      </p:cBhvr>
                                      <p:to>
                                        <p:strVal val="visible"/>
                                      </p:to>
                                    </p:set>
                                    <p:animEffect transition="in" filter="fade">
                                      <p:cBhvr>
                                        <p:cTn id="17" dur="2000"/>
                                        <p:tgtEl>
                                          <p:spTgt spid="471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p:cNvSpPr>
          <p:nvPr>
            <p:ph type="body" idx="1"/>
          </p:nvPr>
        </p:nvSpPr>
        <p:spPr/>
        <p:txBody>
          <a:bodyPr/>
          <a:lstStyle/>
          <a:p>
            <a:r>
              <a:rPr lang="en-US" smtClean="0"/>
              <a:t>Babb Creek is a sub-watershed of the Pine Creek Watershed in Tioga County</a:t>
            </a:r>
          </a:p>
          <a:p>
            <a:r>
              <a:rPr lang="en-US" smtClean="0"/>
              <a:t>Mining in the watershed started at the end of the Civil War and was completed by the mid 20</a:t>
            </a:r>
            <a:r>
              <a:rPr lang="en-US" baseline="30000" smtClean="0"/>
              <a:t>th</a:t>
            </a:r>
            <a:r>
              <a:rPr lang="en-US" smtClean="0"/>
              <a:t> century</a:t>
            </a:r>
          </a:p>
          <a:p>
            <a:r>
              <a:rPr lang="en-US" smtClean="0"/>
              <a:t>By the mid 1900’s Babb Creek was labeled as impaired and was considered dead</a:t>
            </a:r>
          </a:p>
        </p:txBody>
      </p:sp>
      <p:sp>
        <p:nvSpPr>
          <p:cNvPr id="45058" name="Rectangle 2"/>
          <p:cNvSpPr>
            <a:spLocks noGrp="1"/>
          </p:cNvSpPr>
          <p:nvPr>
            <p:ph type="title"/>
          </p:nvPr>
        </p:nvSpPr>
        <p:spPr/>
        <p:txBody>
          <a:bodyPr/>
          <a:lstStyle/>
          <a:p>
            <a:r>
              <a:rPr lang="en-US" smtClean="0"/>
              <a:t>A Success Story</a:t>
            </a:r>
          </a:p>
        </p:txBody>
      </p:sp>
      <p:pic>
        <p:nvPicPr>
          <p:cNvPr id="49161" name="Picture 9" descr="ctrfld_fig_lg"/>
          <p:cNvPicPr>
            <a:picLocks noChangeAspect="1" noChangeArrowheads="1"/>
          </p:cNvPicPr>
          <p:nvPr/>
        </p:nvPicPr>
        <p:blipFill>
          <a:blip r:embed="rId3" cstate="print"/>
          <a:srcRect/>
          <a:stretch>
            <a:fillRect/>
          </a:stretch>
        </p:blipFill>
        <p:spPr bwMode="auto">
          <a:xfrm>
            <a:off x="1798638" y="2805113"/>
            <a:ext cx="6477000" cy="4152900"/>
          </a:xfrm>
          <a:prstGeom prst="rect">
            <a:avLst/>
          </a:prstGeom>
          <a:noFill/>
          <a:ln w="9525">
            <a:noFill/>
            <a:miter lim="800000"/>
            <a:headEnd/>
            <a:tailEnd/>
          </a:ln>
        </p:spPr>
      </p:pic>
      <p:pic>
        <p:nvPicPr>
          <p:cNvPr id="49160" name="Picture 8" descr="ctrfld_fig_lg"/>
          <p:cNvPicPr>
            <a:picLocks noChangeAspect="1" noChangeArrowheads="1"/>
          </p:cNvPicPr>
          <p:nvPr/>
        </p:nvPicPr>
        <p:blipFill>
          <a:blip r:embed="rId4" cstate="print"/>
          <a:srcRect l="51971" t="13972" r="34648" b="70796"/>
          <a:stretch>
            <a:fillRect/>
          </a:stretch>
        </p:blipFill>
        <p:spPr bwMode="auto">
          <a:xfrm>
            <a:off x="3048000" y="3567113"/>
            <a:ext cx="3551238" cy="2587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Effect transition="in" filter="fade">
                                      <p:cBhvr>
                                        <p:cTn id="7" dur="2000"/>
                                        <p:tgtEl>
                                          <p:spTgt spid="4915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9161"/>
                                        </p:tgtEl>
                                        <p:attrNameLst>
                                          <p:attrName>style.visibility</p:attrName>
                                        </p:attrNameLst>
                                      </p:cBhvr>
                                      <p:to>
                                        <p:strVal val="visible"/>
                                      </p:to>
                                    </p:set>
                                    <p:animEffect transition="in" filter="fade">
                                      <p:cBhvr>
                                        <p:cTn id="10" dur="2000"/>
                                        <p:tgtEl>
                                          <p:spTgt spid="49161"/>
                                        </p:tgtEl>
                                      </p:cBhvr>
                                    </p:animEffect>
                                  </p:childTnLst>
                                </p:cTn>
                              </p:par>
                            </p:childTnLst>
                          </p:cTn>
                        </p:par>
                        <p:par>
                          <p:cTn id="11" fill="hold">
                            <p:stCondLst>
                              <p:cond delay="2000"/>
                            </p:stCondLst>
                            <p:childTnLst>
                              <p:par>
                                <p:cTn id="12" presetID="53" presetClass="entr" presetSubtype="0" fill="hold" nodeType="afterEffect">
                                  <p:stCondLst>
                                    <p:cond delay="1500"/>
                                  </p:stCondLst>
                                  <p:childTnLst>
                                    <p:set>
                                      <p:cBhvr>
                                        <p:cTn id="13" dur="1" fill="hold">
                                          <p:stCondLst>
                                            <p:cond delay="0"/>
                                          </p:stCondLst>
                                        </p:cTn>
                                        <p:tgtEl>
                                          <p:spTgt spid="49160"/>
                                        </p:tgtEl>
                                        <p:attrNameLst>
                                          <p:attrName>style.visibility</p:attrName>
                                        </p:attrNameLst>
                                      </p:cBhvr>
                                      <p:to>
                                        <p:strVal val="visible"/>
                                      </p:to>
                                    </p:set>
                                    <p:anim calcmode="lin" valueType="num">
                                      <p:cBhvr>
                                        <p:cTn id="14" dur="500" fill="hold"/>
                                        <p:tgtEl>
                                          <p:spTgt spid="49160"/>
                                        </p:tgtEl>
                                        <p:attrNameLst>
                                          <p:attrName>ppt_w</p:attrName>
                                        </p:attrNameLst>
                                      </p:cBhvr>
                                      <p:tavLst>
                                        <p:tav tm="0">
                                          <p:val>
                                            <p:fltVal val="0"/>
                                          </p:val>
                                        </p:tav>
                                        <p:tav tm="100000">
                                          <p:val>
                                            <p:strVal val="#ppt_w"/>
                                          </p:val>
                                        </p:tav>
                                      </p:tavLst>
                                    </p:anim>
                                    <p:anim calcmode="lin" valueType="num">
                                      <p:cBhvr>
                                        <p:cTn id="15" dur="500" fill="hold"/>
                                        <p:tgtEl>
                                          <p:spTgt spid="49160"/>
                                        </p:tgtEl>
                                        <p:attrNameLst>
                                          <p:attrName>ppt_h</p:attrName>
                                        </p:attrNameLst>
                                      </p:cBhvr>
                                      <p:tavLst>
                                        <p:tav tm="0">
                                          <p:val>
                                            <p:fltVal val="0"/>
                                          </p:val>
                                        </p:tav>
                                        <p:tav tm="100000">
                                          <p:val>
                                            <p:strVal val="#ppt_h"/>
                                          </p:val>
                                        </p:tav>
                                      </p:tavLst>
                                    </p:anim>
                                    <p:animEffect transition="in" filter="fade">
                                      <p:cBhvr>
                                        <p:cTn id="16" dur="500"/>
                                        <p:tgtEl>
                                          <p:spTgt spid="4916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9154">
                                            <p:txEl>
                                              <p:pRg st="1" end="1"/>
                                            </p:txEl>
                                          </p:spTgt>
                                        </p:tgtEl>
                                        <p:attrNameLst>
                                          <p:attrName>style.visibility</p:attrName>
                                        </p:attrNameLst>
                                      </p:cBhvr>
                                      <p:to>
                                        <p:strVal val="visible"/>
                                      </p:to>
                                    </p:set>
                                    <p:animEffect transition="in" filter="fade">
                                      <p:cBhvr>
                                        <p:cTn id="21" dur="2000"/>
                                        <p:tgtEl>
                                          <p:spTgt spid="49154">
                                            <p:txEl>
                                              <p:pRg st="1" end="1"/>
                                            </p:txEl>
                                          </p:spTgt>
                                        </p:tgtEl>
                                      </p:cBhvr>
                                    </p:animEffect>
                                  </p:childTnLst>
                                </p:cTn>
                              </p:par>
                              <p:par>
                                <p:cTn id="22" presetID="10" presetClass="exit" presetSubtype="0" fill="hold" nodeType="withEffect">
                                  <p:stCondLst>
                                    <p:cond delay="0"/>
                                  </p:stCondLst>
                                  <p:childTnLst>
                                    <p:animEffect transition="out" filter="fade">
                                      <p:cBhvr>
                                        <p:cTn id="23" dur="2000"/>
                                        <p:tgtEl>
                                          <p:spTgt spid="49161"/>
                                        </p:tgtEl>
                                      </p:cBhvr>
                                    </p:animEffect>
                                    <p:set>
                                      <p:cBhvr>
                                        <p:cTn id="24" dur="1" fill="hold">
                                          <p:stCondLst>
                                            <p:cond delay="1999"/>
                                          </p:stCondLst>
                                        </p:cTn>
                                        <p:tgtEl>
                                          <p:spTgt spid="49161"/>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2000"/>
                                        <p:tgtEl>
                                          <p:spTgt spid="49160"/>
                                        </p:tgtEl>
                                      </p:cBhvr>
                                    </p:animEffect>
                                    <p:set>
                                      <p:cBhvr>
                                        <p:cTn id="27" dur="1" fill="hold">
                                          <p:stCondLst>
                                            <p:cond delay="1999"/>
                                          </p:stCondLst>
                                        </p:cTn>
                                        <p:tgtEl>
                                          <p:spTgt spid="4916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9154">
                                            <p:txEl>
                                              <p:pRg st="2" end="2"/>
                                            </p:txEl>
                                          </p:spTgt>
                                        </p:tgtEl>
                                        <p:attrNameLst>
                                          <p:attrName>style.visibility</p:attrName>
                                        </p:attrNameLst>
                                      </p:cBhvr>
                                      <p:to>
                                        <p:strVal val="visible"/>
                                      </p:to>
                                    </p:set>
                                    <p:animEffect transition="in" filter="fade">
                                      <p:cBhvr>
                                        <p:cTn id="32" dur="2000"/>
                                        <p:tgtEl>
                                          <p:spTgt spid="491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p:txBody>
          <a:bodyPr/>
          <a:lstStyle/>
          <a:p>
            <a:r>
              <a:rPr lang="en-US" smtClean="0"/>
              <a:t>Babb Creek’s Restoration</a:t>
            </a:r>
          </a:p>
        </p:txBody>
      </p:sp>
      <p:sp>
        <p:nvSpPr>
          <p:cNvPr id="51202" name="Rectangle 3"/>
          <p:cNvSpPr>
            <a:spLocks noGrp="1"/>
          </p:cNvSpPr>
          <p:nvPr>
            <p:ph type="body" idx="1"/>
          </p:nvPr>
        </p:nvSpPr>
        <p:spPr/>
        <p:txBody>
          <a:bodyPr/>
          <a:lstStyle/>
          <a:p>
            <a:r>
              <a:rPr lang="en-US" smtClean="0"/>
              <a:t>In 1990 concerned citizens formed the Babb Creek Watershed Association (BCWA)</a:t>
            </a:r>
          </a:p>
          <a:p>
            <a:r>
              <a:rPr lang="en-US" smtClean="0"/>
              <a:t>BCWA worked with other organization to locate sources of pollution and evaluate them for treatment</a:t>
            </a:r>
          </a:p>
          <a:p>
            <a:r>
              <a:rPr lang="en-US" smtClean="0"/>
              <a:t>In 2004 BCWA along with many partners constructed the largest passive treatment system in the world</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animEffect transition="in" filter="fade">
                                      <p:cBhvr>
                                        <p:cTn id="7" dur="2000"/>
                                        <p:tgtEl>
                                          <p:spTgt spid="51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02">
                                            <p:txEl>
                                              <p:pRg st="1" end="1"/>
                                            </p:txEl>
                                          </p:spTgt>
                                        </p:tgtEl>
                                        <p:attrNameLst>
                                          <p:attrName>style.visibility</p:attrName>
                                        </p:attrNameLst>
                                      </p:cBhvr>
                                      <p:to>
                                        <p:strVal val="visible"/>
                                      </p:to>
                                    </p:set>
                                    <p:animEffect transition="in" filter="fade">
                                      <p:cBhvr>
                                        <p:cTn id="12" dur="2000"/>
                                        <p:tgtEl>
                                          <p:spTgt spid="512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02">
                                            <p:txEl>
                                              <p:pRg st="2" end="2"/>
                                            </p:txEl>
                                          </p:spTgt>
                                        </p:tgtEl>
                                        <p:attrNameLst>
                                          <p:attrName>style.visibility</p:attrName>
                                        </p:attrNameLst>
                                      </p:cBhvr>
                                      <p:to>
                                        <p:strVal val="visible"/>
                                      </p:to>
                                    </p:set>
                                    <p:animEffect transition="in" filter="fade">
                                      <p:cBhvr>
                                        <p:cTn id="17" dur="2000"/>
                                        <p:tgtEl>
                                          <p:spTgt spid="512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p:nvPr>
        </p:nvSpPr>
        <p:spPr/>
        <p:txBody>
          <a:bodyPr/>
          <a:lstStyle/>
          <a:p>
            <a:r>
              <a:rPr lang="en-US" smtClean="0"/>
              <a:t>The Return of Babb Creek</a:t>
            </a:r>
          </a:p>
        </p:txBody>
      </p:sp>
      <p:sp>
        <p:nvSpPr>
          <p:cNvPr id="53250" name="Rectangle 3"/>
          <p:cNvSpPr>
            <a:spLocks noGrp="1"/>
          </p:cNvSpPr>
          <p:nvPr>
            <p:ph type="body" idx="1"/>
          </p:nvPr>
        </p:nvSpPr>
        <p:spPr/>
        <p:txBody>
          <a:bodyPr/>
          <a:lstStyle/>
          <a:p>
            <a:r>
              <a:rPr lang="en-US" smtClean="0"/>
              <a:t>By 2009 sixteen projects had been completed on Babb Creek</a:t>
            </a:r>
          </a:p>
          <a:p>
            <a:r>
              <a:rPr lang="en-US" smtClean="0"/>
              <a:t>14 miles of Babb Creek along with 5 miles of Pine Creek were removed from the impaired waters lists</a:t>
            </a:r>
          </a:p>
          <a:p>
            <a:r>
              <a:rPr lang="en-US" smtClean="0"/>
              <a:t>Fish now can be caught in Babb Creek due to the dedicated efforts of BCWA volunteers</a:t>
            </a:r>
          </a:p>
          <a:p>
            <a:endParaRPr lang="en-US" smtClean="0"/>
          </a:p>
        </p:txBody>
      </p:sp>
      <p:pic>
        <p:nvPicPr>
          <p:cNvPr id="53253" name="Picture 5" descr="untitled2"/>
          <p:cNvPicPr>
            <a:picLocks noChangeAspect="1" noChangeArrowheads="1"/>
          </p:cNvPicPr>
          <p:nvPr/>
        </p:nvPicPr>
        <p:blipFill>
          <a:blip r:embed="rId3" cstate="print"/>
          <a:srcRect t="8772"/>
          <a:stretch>
            <a:fillRect/>
          </a:stretch>
        </p:blipFill>
        <p:spPr bwMode="auto">
          <a:xfrm>
            <a:off x="3246438" y="3905250"/>
            <a:ext cx="3962400" cy="2709863"/>
          </a:xfrm>
          <a:prstGeom prst="rect">
            <a:avLst/>
          </a:prstGeom>
          <a:noFill/>
          <a:ln w="9525">
            <a:noFill/>
            <a:miter lim="800000"/>
            <a:headEnd/>
            <a:tailEnd/>
          </a:ln>
        </p:spPr>
      </p:pic>
      <p:sp>
        <p:nvSpPr>
          <p:cNvPr id="53254" name="Text Box 6"/>
          <p:cNvSpPr txBox="1">
            <a:spLocks noChangeArrowheads="1"/>
          </p:cNvSpPr>
          <p:nvPr/>
        </p:nvSpPr>
        <p:spPr bwMode="auto">
          <a:xfrm>
            <a:off x="3170238" y="6615113"/>
            <a:ext cx="4038600" cy="396875"/>
          </a:xfrm>
          <a:prstGeom prst="rect">
            <a:avLst/>
          </a:prstGeom>
          <a:noFill/>
          <a:ln w="9525">
            <a:noFill/>
            <a:miter lim="800000"/>
            <a:headEnd/>
            <a:tailEnd/>
          </a:ln>
        </p:spPr>
        <p:txBody>
          <a:bodyPr>
            <a:spAutoFit/>
          </a:bodyPr>
          <a:lstStyle/>
          <a:p>
            <a:pPr>
              <a:spcBef>
                <a:spcPct val="50000"/>
              </a:spcBef>
            </a:pPr>
            <a:r>
              <a:rPr lang="en-US" sz="1000"/>
              <a:t>Ribbon cutting ceremony for the removal of Babb Creek from the impaired waters list. Provided by TU Staff.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Effect transition="in" filter="fade">
                                      <p:cBhvr>
                                        <p:cTn id="7" dur="2000"/>
                                        <p:tgtEl>
                                          <p:spTgt spid="532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50">
                                            <p:txEl>
                                              <p:pRg st="1" end="1"/>
                                            </p:txEl>
                                          </p:spTgt>
                                        </p:tgtEl>
                                        <p:attrNameLst>
                                          <p:attrName>style.visibility</p:attrName>
                                        </p:attrNameLst>
                                      </p:cBhvr>
                                      <p:to>
                                        <p:strVal val="visible"/>
                                      </p:to>
                                    </p:set>
                                    <p:animEffect transition="in" filter="fade">
                                      <p:cBhvr>
                                        <p:cTn id="12" dur="2000"/>
                                        <p:tgtEl>
                                          <p:spTgt spid="53250">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3253"/>
                                        </p:tgtEl>
                                        <p:attrNameLst>
                                          <p:attrName>style.visibility</p:attrName>
                                        </p:attrNameLst>
                                      </p:cBhvr>
                                      <p:to>
                                        <p:strVal val="visible"/>
                                      </p:to>
                                    </p:set>
                                    <p:animEffect transition="in" filter="fade">
                                      <p:cBhvr>
                                        <p:cTn id="15" dur="2000"/>
                                        <p:tgtEl>
                                          <p:spTgt spid="532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3254"/>
                                        </p:tgtEl>
                                        <p:attrNameLst>
                                          <p:attrName>style.visibility</p:attrName>
                                        </p:attrNameLst>
                                      </p:cBhvr>
                                      <p:to>
                                        <p:strVal val="visible"/>
                                      </p:to>
                                    </p:set>
                                    <p:animEffect transition="in" filter="fade">
                                      <p:cBhvr>
                                        <p:cTn id="18" dur="2000"/>
                                        <p:tgtEl>
                                          <p:spTgt spid="5325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3250">
                                            <p:txEl>
                                              <p:pRg st="2" end="2"/>
                                            </p:txEl>
                                          </p:spTgt>
                                        </p:tgtEl>
                                        <p:attrNameLst>
                                          <p:attrName>style.visibility</p:attrName>
                                        </p:attrNameLst>
                                      </p:cBhvr>
                                      <p:to>
                                        <p:strVal val="visible"/>
                                      </p:to>
                                    </p:set>
                                    <p:animEffect transition="in" filter="fade">
                                      <p:cBhvr>
                                        <p:cTn id="23" dur="2000"/>
                                        <p:tgtEl>
                                          <p:spTgt spid="53250">
                                            <p:txEl>
                                              <p:pRg st="2" end="2"/>
                                            </p:txEl>
                                          </p:spTgt>
                                        </p:tgtEl>
                                      </p:cBhvr>
                                    </p:animEffect>
                                  </p:childTnLst>
                                </p:cTn>
                              </p:par>
                              <p:par>
                                <p:cTn id="24" presetID="10" presetClass="exit" presetSubtype="0" fill="hold" nodeType="withEffect">
                                  <p:stCondLst>
                                    <p:cond delay="0"/>
                                  </p:stCondLst>
                                  <p:childTnLst>
                                    <p:animEffect transition="out" filter="fade">
                                      <p:cBhvr>
                                        <p:cTn id="25" dur="2000"/>
                                        <p:tgtEl>
                                          <p:spTgt spid="53253"/>
                                        </p:tgtEl>
                                      </p:cBhvr>
                                    </p:animEffect>
                                    <p:set>
                                      <p:cBhvr>
                                        <p:cTn id="26" dur="1" fill="hold">
                                          <p:stCondLst>
                                            <p:cond delay="1999"/>
                                          </p:stCondLst>
                                        </p:cTn>
                                        <p:tgtEl>
                                          <p:spTgt spid="53253"/>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2000"/>
                                        <p:tgtEl>
                                          <p:spTgt spid="53254"/>
                                        </p:tgtEl>
                                      </p:cBhvr>
                                    </p:animEffect>
                                    <p:set>
                                      <p:cBhvr>
                                        <p:cTn id="29" dur="1" fill="hold">
                                          <p:stCondLst>
                                            <p:cond delay="1999"/>
                                          </p:stCondLst>
                                        </p:cTn>
                                        <p:tgtEl>
                                          <p:spTgt spid="532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p:bldP spid="5325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p:txBody>
          <a:bodyPr/>
          <a:lstStyle/>
          <a:p>
            <a:r>
              <a:rPr lang="en-US" smtClean="0"/>
              <a:t>Regulations of Mining</a:t>
            </a:r>
          </a:p>
        </p:txBody>
      </p:sp>
      <p:sp>
        <p:nvSpPr>
          <p:cNvPr id="16386" name="Rectangle 3"/>
          <p:cNvSpPr>
            <a:spLocks noGrp="1"/>
          </p:cNvSpPr>
          <p:nvPr>
            <p:ph type="body" idx="1"/>
          </p:nvPr>
        </p:nvSpPr>
        <p:spPr/>
        <p:txBody>
          <a:bodyPr/>
          <a:lstStyle/>
          <a:p>
            <a:r>
              <a:rPr lang="en-US" sz="2900" dirty="0" smtClean="0"/>
              <a:t>1977 – Surface Mining Control and Reclamation Act (</a:t>
            </a:r>
            <a:r>
              <a:rPr lang="en-US" sz="2900" dirty="0" err="1" smtClean="0"/>
              <a:t>SMCRA</a:t>
            </a:r>
            <a:r>
              <a:rPr lang="en-US" sz="2900" dirty="0" smtClean="0"/>
              <a:t>)</a:t>
            </a:r>
          </a:p>
          <a:p>
            <a:pPr eaLnBrk="1" hangingPunct="1"/>
            <a:r>
              <a:rPr lang="en-US" sz="2900" dirty="0" err="1" smtClean="0"/>
              <a:t>SMCRA</a:t>
            </a:r>
            <a:r>
              <a:rPr lang="en-US" sz="2900" dirty="0" smtClean="0"/>
              <a:t> regulated current mining and worked to reclaim abandoned mines</a:t>
            </a:r>
          </a:p>
          <a:p>
            <a:pPr lvl="1" eaLnBrk="1" hangingPunct="1"/>
            <a:r>
              <a:rPr lang="en-US" sz="2500" dirty="0" smtClean="0"/>
              <a:t>Establish the Office of Service Mining </a:t>
            </a:r>
            <a:r>
              <a:rPr lang="en-US" sz="2500" dirty="0" smtClean="0"/>
              <a:t>Reclamation and Enforcement</a:t>
            </a:r>
            <a:endParaRPr lang="en-US" sz="2500" dirty="0" smtClean="0"/>
          </a:p>
          <a:p>
            <a:pPr lvl="1" eaLnBrk="1" hangingPunct="1"/>
            <a:r>
              <a:rPr lang="en-US" sz="2500" dirty="0" smtClean="0"/>
              <a:t>It also establishes funds for the clean up of AMD</a:t>
            </a:r>
            <a:endParaRPr lang="en-US" dirty="0" smtClean="0"/>
          </a:p>
          <a:p>
            <a:pPr lvl="1" eaLnBrk="1" hangingPunct="1">
              <a:buFont typeface="Arial" charset="0"/>
              <a:buNone/>
            </a:pPr>
            <a:endParaRPr lang="en-US" sz="2600" dirty="0" smtClean="0"/>
          </a:p>
          <a:p>
            <a:endParaRPr lang="en-US" sz="29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fade">
                                      <p:cBhvr>
                                        <p:cTn id="7" dur="2000"/>
                                        <p:tgtEl>
                                          <p:spTgt spid="16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6">
                                            <p:txEl>
                                              <p:pRg st="1" end="1"/>
                                            </p:txEl>
                                          </p:spTgt>
                                        </p:tgtEl>
                                        <p:attrNameLst>
                                          <p:attrName>style.visibility</p:attrName>
                                        </p:attrNameLst>
                                      </p:cBhvr>
                                      <p:to>
                                        <p:strVal val="visible"/>
                                      </p:to>
                                    </p:set>
                                    <p:animEffect transition="in" filter="fade">
                                      <p:cBhvr>
                                        <p:cTn id="12" dur="2000"/>
                                        <p:tgtEl>
                                          <p:spTgt spid="16386">
                                            <p:txEl>
                                              <p:pRg st="1" end="1"/>
                                            </p:txEl>
                                          </p:spTgt>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6386">
                                            <p:txEl>
                                              <p:pRg st="2" end="2"/>
                                            </p:txEl>
                                          </p:spTgt>
                                        </p:tgtEl>
                                        <p:attrNameLst>
                                          <p:attrName>style.visibility</p:attrName>
                                        </p:attrNameLst>
                                      </p:cBhvr>
                                      <p:to>
                                        <p:strVal val="visible"/>
                                      </p:to>
                                    </p:set>
                                    <p:animEffect transition="in" filter="fade">
                                      <p:cBhvr>
                                        <p:cTn id="16" dur="2000"/>
                                        <p:tgtEl>
                                          <p:spTgt spid="16386">
                                            <p:txEl>
                                              <p:pRg st="2" end="2"/>
                                            </p:txEl>
                                          </p:spTgt>
                                        </p:tgtEl>
                                      </p:cBhvr>
                                    </p:animEffect>
                                  </p:childTnLst>
                                </p:cTn>
                              </p:par>
                            </p:childTnLst>
                          </p:cTn>
                        </p:par>
                        <p:par>
                          <p:cTn id="17" fill="hold">
                            <p:stCondLst>
                              <p:cond delay="4000"/>
                            </p:stCondLst>
                            <p:childTnLst>
                              <p:par>
                                <p:cTn id="18" presetID="10" presetClass="entr" presetSubtype="0" fill="hold" nodeType="afterEffect">
                                  <p:stCondLst>
                                    <p:cond delay="0"/>
                                  </p:stCondLst>
                                  <p:childTnLst>
                                    <p:set>
                                      <p:cBhvr>
                                        <p:cTn id="19" dur="1" fill="hold">
                                          <p:stCondLst>
                                            <p:cond delay="0"/>
                                          </p:stCondLst>
                                        </p:cTn>
                                        <p:tgtEl>
                                          <p:spTgt spid="16386">
                                            <p:txEl>
                                              <p:pRg st="3" end="3"/>
                                            </p:txEl>
                                          </p:spTgt>
                                        </p:tgtEl>
                                        <p:attrNameLst>
                                          <p:attrName>style.visibility</p:attrName>
                                        </p:attrNameLst>
                                      </p:cBhvr>
                                      <p:to>
                                        <p:strVal val="visible"/>
                                      </p:to>
                                    </p:set>
                                    <p:animEffect transition="in" filter="fade">
                                      <p:cBhvr>
                                        <p:cTn id="20" dur="2000"/>
                                        <p:tgtEl>
                                          <p:spTgt spid="163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r>
              <a:rPr lang="en-US" smtClean="0"/>
              <a:t>Office of Surface Mining</a:t>
            </a:r>
          </a:p>
        </p:txBody>
      </p:sp>
      <p:sp>
        <p:nvSpPr>
          <p:cNvPr id="18434" name="Rectangle 3"/>
          <p:cNvSpPr>
            <a:spLocks noGrp="1"/>
          </p:cNvSpPr>
          <p:nvPr>
            <p:ph type="body" idx="1"/>
          </p:nvPr>
        </p:nvSpPr>
        <p:spPr/>
        <p:txBody>
          <a:bodyPr/>
          <a:lstStyle/>
          <a:p>
            <a:pPr eaLnBrk="1" hangingPunct="1"/>
            <a:r>
              <a:rPr lang="en-US" sz="2900" smtClean="0"/>
              <a:t>The Office of Surface Mining </a:t>
            </a:r>
          </a:p>
          <a:p>
            <a:pPr eaLnBrk="1" hangingPunct="1">
              <a:buFont typeface="Arial" charset="0"/>
              <a:buNone/>
            </a:pPr>
            <a:r>
              <a:rPr lang="en-US" sz="2600" smtClean="0"/>
              <a:t>	- Promulgate regulations </a:t>
            </a:r>
          </a:p>
          <a:p>
            <a:pPr eaLnBrk="1" hangingPunct="1">
              <a:buFont typeface="Arial" charset="0"/>
              <a:buNone/>
            </a:pPr>
            <a:r>
              <a:rPr lang="en-US" sz="2600" smtClean="0"/>
              <a:t>	- Funds state regulatory and reclamation efforts</a:t>
            </a:r>
          </a:p>
          <a:p>
            <a:pPr eaLnBrk="1" hangingPunct="1">
              <a:buFont typeface="Arial" charset="0"/>
              <a:buNone/>
            </a:pPr>
            <a:r>
              <a:rPr lang="en-US" sz="2600" smtClean="0"/>
              <a:t>	- Ensures consistency among state regulatory programs</a:t>
            </a:r>
          </a:p>
          <a:p>
            <a:pPr eaLnBrk="1" hangingPunct="1"/>
            <a:r>
              <a:rPr lang="en-US" sz="2900" smtClean="0"/>
              <a:t>SMCRA was and is crucial to the improvement and cleanup of environments affected by AMD</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fade">
                                      <p:cBhvr>
                                        <p:cTn id="7" dur="2000"/>
                                        <p:tgtEl>
                                          <p:spTgt spid="1843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8434">
                                            <p:txEl>
                                              <p:pRg st="1" end="1"/>
                                            </p:txEl>
                                          </p:spTgt>
                                        </p:tgtEl>
                                        <p:attrNameLst>
                                          <p:attrName>style.visibility</p:attrName>
                                        </p:attrNameLst>
                                      </p:cBhvr>
                                      <p:to>
                                        <p:strVal val="visible"/>
                                      </p:to>
                                    </p:set>
                                    <p:animEffect transition="in" filter="fade">
                                      <p:cBhvr>
                                        <p:cTn id="11" dur="2000"/>
                                        <p:tgtEl>
                                          <p:spTgt spid="18434">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8434">
                                            <p:txEl>
                                              <p:pRg st="2" end="2"/>
                                            </p:txEl>
                                          </p:spTgt>
                                        </p:tgtEl>
                                        <p:attrNameLst>
                                          <p:attrName>style.visibility</p:attrName>
                                        </p:attrNameLst>
                                      </p:cBhvr>
                                      <p:to>
                                        <p:strVal val="visible"/>
                                      </p:to>
                                    </p:set>
                                    <p:animEffect transition="in" filter="fade">
                                      <p:cBhvr>
                                        <p:cTn id="15" dur="2000"/>
                                        <p:tgtEl>
                                          <p:spTgt spid="18434">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8434">
                                            <p:txEl>
                                              <p:pRg st="3" end="3"/>
                                            </p:txEl>
                                          </p:spTgt>
                                        </p:tgtEl>
                                        <p:attrNameLst>
                                          <p:attrName>style.visibility</p:attrName>
                                        </p:attrNameLst>
                                      </p:cBhvr>
                                      <p:to>
                                        <p:strVal val="visible"/>
                                      </p:to>
                                    </p:set>
                                    <p:animEffect transition="in" filter="fade">
                                      <p:cBhvr>
                                        <p:cTn id="19" dur="2000"/>
                                        <p:tgtEl>
                                          <p:spTgt spid="1843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434">
                                            <p:txEl>
                                              <p:pRg st="4" end="4"/>
                                            </p:txEl>
                                          </p:spTgt>
                                        </p:tgtEl>
                                        <p:attrNameLst>
                                          <p:attrName>style.visibility</p:attrName>
                                        </p:attrNameLst>
                                      </p:cBhvr>
                                      <p:to>
                                        <p:strVal val="visible"/>
                                      </p:to>
                                    </p:set>
                                    <p:animEffect transition="in" filter="fade">
                                      <p:cBhvr>
                                        <p:cTn id="24" dur="2000"/>
                                        <p:tgtEl>
                                          <p:spTgt spid="184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p:txBody>
          <a:bodyPr/>
          <a:lstStyle/>
          <a:p>
            <a:r>
              <a:rPr lang="en-US" smtClean="0"/>
              <a:t>Land Reclamation</a:t>
            </a:r>
          </a:p>
        </p:txBody>
      </p:sp>
      <p:sp>
        <p:nvSpPr>
          <p:cNvPr id="20482" name="Rectangle 3"/>
          <p:cNvSpPr>
            <a:spLocks noGrp="1"/>
          </p:cNvSpPr>
          <p:nvPr>
            <p:ph type="body" idx="1"/>
          </p:nvPr>
        </p:nvSpPr>
        <p:spPr/>
        <p:txBody>
          <a:bodyPr/>
          <a:lstStyle/>
          <a:p>
            <a:r>
              <a:rPr lang="en-US" dirty="0" smtClean="0"/>
              <a:t>Land Reclamation works to return previously mined areas to the condition they were previously in</a:t>
            </a:r>
          </a:p>
          <a:p>
            <a:r>
              <a:rPr lang="en-US" dirty="0" smtClean="0"/>
              <a:t>This includes </a:t>
            </a:r>
            <a:r>
              <a:rPr lang="en-US" dirty="0" err="1" smtClean="0"/>
              <a:t>regrading</a:t>
            </a:r>
            <a:r>
              <a:rPr lang="en-US" dirty="0" smtClean="0"/>
              <a:t> </a:t>
            </a:r>
            <a:r>
              <a:rPr lang="en-US" dirty="0" smtClean="0"/>
              <a:t>abandoned surface mining to decrease drainages and remove dangerous mine features</a:t>
            </a:r>
          </a:p>
          <a:p>
            <a:r>
              <a:rPr lang="en-US" dirty="0" smtClean="0"/>
              <a:t>This can </a:t>
            </a:r>
            <a:r>
              <a:rPr lang="en-US" dirty="0" smtClean="0"/>
              <a:t>also include </a:t>
            </a:r>
            <a:r>
              <a:rPr lang="en-US" dirty="0" smtClean="0"/>
              <a:t>closing mine </a:t>
            </a:r>
            <a:r>
              <a:rPr lang="en-US" dirty="0" smtClean="0"/>
              <a:t>shafts </a:t>
            </a:r>
            <a:r>
              <a:rPr lang="en-US" dirty="0" smtClean="0"/>
              <a:t>and other land related clean up</a:t>
            </a:r>
          </a:p>
        </p:txBody>
      </p:sp>
      <p:grpSp>
        <p:nvGrpSpPr>
          <p:cNvPr id="20487" name="Group 7"/>
          <p:cNvGrpSpPr>
            <a:grpSpLocks/>
          </p:cNvGrpSpPr>
          <p:nvPr/>
        </p:nvGrpSpPr>
        <p:grpSpPr bwMode="auto">
          <a:xfrm>
            <a:off x="579437" y="2499519"/>
            <a:ext cx="8774112" cy="3597275"/>
            <a:chOff x="605" y="1719"/>
            <a:chExt cx="5527" cy="2266"/>
          </a:xfrm>
        </p:grpSpPr>
        <p:pic>
          <p:nvPicPr>
            <p:cNvPr id="20483" name="Picture 5" descr="Kettle AMD project summaries"/>
            <p:cNvPicPr>
              <a:picLocks noChangeAspect="1" noChangeArrowheads="1"/>
            </p:cNvPicPr>
            <p:nvPr/>
          </p:nvPicPr>
          <p:blipFill>
            <a:blip r:embed="rId3" cstate="print"/>
            <a:srcRect l="17935" r="17935"/>
            <a:stretch>
              <a:fillRect/>
            </a:stretch>
          </p:blipFill>
          <p:spPr bwMode="auto">
            <a:xfrm>
              <a:off x="3437" y="1719"/>
              <a:ext cx="2695" cy="1629"/>
            </a:xfrm>
            <a:prstGeom prst="rect">
              <a:avLst/>
            </a:prstGeom>
            <a:noFill/>
            <a:ln w="9525">
              <a:noFill/>
              <a:miter lim="800000"/>
              <a:headEnd/>
              <a:tailEnd/>
            </a:ln>
          </p:spPr>
        </p:pic>
        <p:pic>
          <p:nvPicPr>
            <p:cNvPr id="20484" name="Picture 6" descr="Kettle AMD project summaries2"/>
            <p:cNvPicPr>
              <a:picLocks noChangeAspect="1" noChangeArrowheads="1"/>
            </p:cNvPicPr>
            <p:nvPr/>
          </p:nvPicPr>
          <p:blipFill>
            <a:blip r:embed="rId4" cstate="print"/>
            <a:srcRect/>
            <a:stretch>
              <a:fillRect/>
            </a:stretch>
          </p:blipFill>
          <p:spPr bwMode="auto">
            <a:xfrm>
              <a:off x="653" y="1719"/>
              <a:ext cx="2736" cy="1611"/>
            </a:xfrm>
            <a:prstGeom prst="rect">
              <a:avLst/>
            </a:prstGeom>
            <a:noFill/>
            <a:ln w="9525">
              <a:noFill/>
              <a:miter lim="800000"/>
              <a:headEnd/>
              <a:tailEnd/>
            </a:ln>
          </p:spPr>
        </p:pic>
        <p:sp>
          <p:nvSpPr>
            <p:cNvPr id="20486" name="Text Box 6"/>
            <p:cNvSpPr txBox="1">
              <a:spLocks noChangeArrowheads="1"/>
            </p:cNvSpPr>
            <p:nvPr/>
          </p:nvSpPr>
          <p:spPr bwMode="auto">
            <a:xfrm>
              <a:off x="605" y="3351"/>
              <a:ext cx="5520" cy="634"/>
            </a:xfrm>
            <a:prstGeom prst="rect">
              <a:avLst/>
            </a:prstGeom>
            <a:noFill/>
            <a:ln w="9525">
              <a:noFill/>
              <a:miter lim="800000"/>
              <a:headEnd/>
              <a:tailEnd/>
            </a:ln>
            <a:effectLst/>
          </p:spPr>
          <p:txBody>
            <a:bodyPr>
              <a:spAutoFit/>
            </a:bodyPr>
            <a:lstStyle/>
            <a:p>
              <a:pPr>
                <a:spcBef>
                  <a:spcPct val="50000"/>
                </a:spcBef>
              </a:pPr>
              <a:r>
                <a:rPr lang="en-US" dirty="0"/>
                <a:t>On the left is a partially reclaimed strip mine. The land has been </a:t>
              </a:r>
              <a:r>
                <a:rPr lang="en-US" dirty="0" err="1"/>
                <a:t>regraded</a:t>
              </a:r>
              <a:r>
                <a:rPr lang="en-US" dirty="0"/>
                <a:t> and soil additives are seen in piles. On the right we see the same area after grass has grown on the site. Provided by TU Staff.</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fade">
                                      <p:cBhvr>
                                        <p:cTn id="7" dur="2000"/>
                                        <p:tgtEl>
                                          <p:spTgt spid="20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2">
                                            <p:txEl>
                                              <p:pRg st="1" end="1"/>
                                            </p:txEl>
                                          </p:spTgt>
                                        </p:tgtEl>
                                        <p:attrNameLst>
                                          <p:attrName>style.visibility</p:attrName>
                                        </p:attrNameLst>
                                      </p:cBhvr>
                                      <p:to>
                                        <p:strVal val="visible"/>
                                      </p:to>
                                    </p:set>
                                    <p:animEffect transition="in" filter="fade">
                                      <p:cBhvr>
                                        <p:cTn id="12" dur="2000"/>
                                        <p:tgtEl>
                                          <p:spTgt spid="204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2">
                                            <p:txEl>
                                              <p:pRg st="2" end="2"/>
                                            </p:txEl>
                                          </p:spTgt>
                                        </p:tgtEl>
                                        <p:attrNameLst>
                                          <p:attrName>style.visibility</p:attrName>
                                        </p:attrNameLst>
                                      </p:cBhvr>
                                      <p:to>
                                        <p:strVal val="visible"/>
                                      </p:to>
                                    </p:set>
                                    <p:animEffect transition="in" filter="fade">
                                      <p:cBhvr>
                                        <p:cTn id="17" dur="2000"/>
                                        <p:tgtEl>
                                          <p:spTgt spid="204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87"/>
                                        </p:tgtEl>
                                        <p:attrNameLst>
                                          <p:attrName>style.visibility</p:attrName>
                                        </p:attrNameLst>
                                      </p:cBhvr>
                                      <p:to>
                                        <p:strVal val="visible"/>
                                      </p:to>
                                    </p:set>
                                    <p:animEffect transition="in" filter="fade">
                                      <p:cBhvr>
                                        <p:cTn id="22" dur="2000"/>
                                        <p:tgtEl>
                                          <p:spTgt spid="20487"/>
                                        </p:tgtEl>
                                      </p:cBhvr>
                                    </p:animEffect>
                                  </p:childTnLst>
                                </p:cTn>
                              </p:par>
                              <p:par>
                                <p:cTn id="23" presetID="10" presetClass="exit" presetSubtype="0" fill="hold" grpId="0" nodeType="withEffect">
                                  <p:stCondLst>
                                    <p:cond delay="0"/>
                                  </p:stCondLst>
                                  <p:childTnLst>
                                    <p:animEffect transition="out" filter="fade">
                                      <p:cBhvr>
                                        <p:cTn id="24" dur="2000"/>
                                        <p:tgtEl>
                                          <p:spTgt spid="20482">
                                            <p:txEl>
                                              <p:pRg st="0" end="0"/>
                                            </p:txEl>
                                          </p:spTgt>
                                        </p:tgtEl>
                                      </p:cBhvr>
                                    </p:animEffect>
                                    <p:set>
                                      <p:cBhvr>
                                        <p:cTn id="25" dur="1" fill="hold">
                                          <p:stCondLst>
                                            <p:cond delay="1999"/>
                                          </p:stCondLst>
                                        </p:cTn>
                                        <p:tgtEl>
                                          <p:spTgt spid="20482">
                                            <p:txEl>
                                              <p:pRg st="0" end="0"/>
                                            </p:txEl>
                                          </p:spTgt>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2000"/>
                                        <p:tgtEl>
                                          <p:spTgt spid="20482">
                                            <p:txEl>
                                              <p:pRg st="1" end="1"/>
                                            </p:txEl>
                                          </p:spTgt>
                                        </p:tgtEl>
                                      </p:cBhvr>
                                    </p:animEffect>
                                    <p:set>
                                      <p:cBhvr>
                                        <p:cTn id="28" dur="1" fill="hold">
                                          <p:stCondLst>
                                            <p:cond delay="1999"/>
                                          </p:stCondLst>
                                        </p:cTn>
                                        <p:tgtEl>
                                          <p:spTgt spid="20482">
                                            <p:txEl>
                                              <p:pRg st="1" end="1"/>
                                            </p:txEl>
                                          </p:spTgt>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2000"/>
                                        <p:tgtEl>
                                          <p:spTgt spid="20482">
                                            <p:txEl>
                                              <p:pRg st="2" end="2"/>
                                            </p:txEl>
                                          </p:spTgt>
                                        </p:tgtEl>
                                      </p:cBhvr>
                                    </p:animEffect>
                                    <p:set>
                                      <p:cBhvr>
                                        <p:cTn id="31" dur="1" fill="hold">
                                          <p:stCondLst>
                                            <p:cond delay="1999"/>
                                          </p:stCondLst>
                                        </p:cTn>
                                        <p:tgtEl>
                                          <p:spTgt spid="20482">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p:txBody>
          <a:bodyPr/>
          <a:lstStyle/>
          <a:p>
            <a:r>
              <a:rPr lang="en-US" smtClean="0"/>
              <a:t>Remining</a:t>
            </a:r>
          </a:p>
        </p:txBody>
      </p:sp>
      <p:sp>
        <p:nvSpPr>
          <p:cNvPr id="22530" name="Rectangle 3"/>
          <p:cNvSpPr>
            <a:spLocks noGrp="1"/>
          </p:cNvSpPr>
          <p:nvPr>
            <p:ph type="body" idx="1"/>
          </p:nvPr>
        </p:nvSpPr>
        <p:spPr/>
        <p:txBody>
          <a:bodyPr/>
          <a:lstStyle/>
          <a:p>
            <a:r>
              <a:rPr lang="en-US" dirty="0" err="1" smtClean="0"/>
              <a:t>Remining</a:t>
            </a:r>
            <a:r>
              <a:rPr lang="en-US" dirty="0" smtClean="0"/>
              <a:t> utilizes coal which still remains in abandoned mines</a:t>
            </a:r>
          </a:p>
          <a:p>
            <a:pPr lvl="1"/>
            <a:r>
              <a:rPr lang="en-US" dirty="0" smtClean="0"/>
              <a:t>Coal companies can generate money by mining this coal and sell it for a profit</a:t>
            </a:r>
          </a:p>
          <a:p>
            <a:pPr lvl="1"/>
            <a:r>
              <a:rPr lang="en-US" dirty="0" smtClean="0"/>
              <a:t>As they mine they added alkalinity, </a:t>
            </a:r>
            <a:r>
              <a:rPr lang="en-US" dirty="0" err="1" smtClean="0"/>
              <a:t>regrade</a:t>
            </a:r>
            <a:r>
              <a:rPr lang="en-US" dirty="0" smtClean="0"/>
              <a:t> and take other precautions so that these sites do not create drainages</a:t>
            </a:r>
          </a:p>
          <a:p>
            <a:r>
              <a:rPr lang="en-US" dirty="0" smtClean="0"/>
              <a:t>This allows mine drainage to be </a:t>
            </a:r>
            <a:r>
              <a:rPr lang="en-US" dirty="0" smtClean="0"/>
              <a:t>cleaned-up </a:t>
            </a:r>
            <a:r>
              <a:rPr lang="en-US" dirty="0" smtClean="0"/>
              <a:t>permanently </a:t>
            </a:r>
            <a:r>
              <a:rPr lang="en-US" dirty="0" smtClean="0"/>
              <a:t>and </a:t>
            </a:r>
            <a:r>
              <a:rPr lang="en-US" dirty="0" smtClean="0"/>
              <a:t>generally occurs at no </a:t>
            </a:r>
            <a:r>
              <a:rPr lang="en-US" dirty="0" smtClean="0"/>
              <a:t>cost to the taxpayer</a:t>
            </a:r>
            <a:endParaRPr lang="en-US" dirty="0" smtClean="0"/>
          </a:p>
          <a:p>
            <a:pPr>
              <a:buFont typeface="Arial" charset="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2000"/>
                                        <p:tgtEl>
                                          <p:spTgt spid="2253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2530">
                                            <p:txEl>
                                              <p:pRg st="1" end="1"/>
                                            </p:txEl>
                                          </p:spTgt>
                                        </p:tgtEl>
                                        <p:attrNameLst>
                                          <p:attrName>style.visibility</p:attrName>
                                        </p:attrNameLst>
                                      </p:cBhvr>
                                      <p:to>
                                        <p:strVal val="visible"/>
                                      </p:to>
                                    </p:set>
                                    <p:animEffect transition="in" filter="fade">
                                      <p:cBhvr>
                                        <p:cTn id="11" dur="2000"/>
                                        <p:tgtEl>
                                          <p:spTgt spid="22530">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530">
                                            <p:txEl>
                                              <p:pRg st="2" end="2"/>
                                            </p:txEl>
                                          </p:spTgt>
                                        </p:tgtEl>
                                        <p:attrNameLst>
                                          <p:attrName>style.visibility</p:attrName>
                                        </p:attrNameLst>
                                      </p:cBhvr>
                                      <p:to>
                                        <p:strVal val="visible"/>
                                      </p:to>
                                    </p:set>
                                    <p:animEffect transition="in" filter="fade">
                                      <p:cBhvr>
                                        <p:cTn id="15" dur="2000"/>
                                        <p:tgtEl>
                                          <p:spTgt spid="2253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530">
                                            <p:txEl>
                                              <p:pRg st="3" end="3"/>
                                            </p:txEl>
                                          </p:spTgt>
                                        </p:tgtEl>
                                        <p:attrNameLst>
                                          <p:attrName>style.visibility</p:attrName>
                                        </p:attrNameLst>
                                      </p:cBhvr>
                                      <p:to>
                                        <p:strVal val="visible"/>
                                      </p:to>
                                    </p:set>
                                    <p:animEffect transition="in" filter="fade">
                                      <p:cBhvr>
                                        <p:cTn id="20" dur="2000"/>
                                        <p:tgtEl>
                                          <p:spTgt spid="225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5989638" y="504825"/>
            <a:ext cx="3805237" cy="2528888"/>
          </a:xfrm>
        </p:spPr>
        <p:txBody>
          <a:bodyPr/>
          <a:lstStyle/>
          <a:p>
            <a:pPr algn="l" eaLnBrk="1" hangingPunct="1"/>
            <a:r>
              <a:rPr lang="en-US" sz="2800" smtClean="0"/>
              <a:t/>
            </a:r>
            <a:br>
              <a:rPr lang="en-US" sz="2800" smtClean="0"/>
            </a:br>
            <a:r>
              <a:rPr lang="en-US" sz="2800" smtClean="0"/>
              <a:t>The remining operation at Benbush was 211 acres, daylighted old auger holes from previous surface mining and eliminated old highwalls. Picture taken March 1983.</a:t>
            </a:r>
            <a:br>
              <a:rPr lang="en-US" sz="2800" smtClean="0"/>
            </a:br>
            <a:endParaRPr lang="en-US" sz="2800" smtClean="0"/>
          </a:p>
        </p:txBody>
      </p:sp>
      <p:pic>
        <p:nvPicPr>
          <p:cNvPr id="24578" name="Content Placeholder 3" descr="remining benbush before.jpg"/>
          <p:cNvPicPr>
            <a:picLocks noGrp="1" noChangeAspect="1"/>
          </p:cNvPicPr>
          <p:nvPr>
            <p:ph idx="1"/>
          </p:nvPr>
        </p:nvPicPr>
        <p:blipFill>
          <a:blip r:embed="rId3" cstate="print"/>
          <a:srcRect/>
          <a:stretch>
            <a:fillRect/>
          </a:stretch>
        </p:blipFill>
        <p:spPr>
          <a:xfrm>
            <a:off x="254000" y="252413"/>
            <a:ext cx="5243513" cy="3351212"/>
          </a:xfrm>
        </p:spPr>
      </p:pic>
      <p:pic>
        <p:nvPicPr>
          <p:cNvPr id="24579" name="Picture 4" descr="remining benbush after.jpg"/>
          <p:cNvPicPr>
            <a:picLocks noChangeAspect="1"/>
          </p:cNvPicPr>
          <p:nvPr/>
        </p:nvPicPr>
        <p:blipFill>
          <a:blip r:embed="rId4" cstate="print"/>
          <a:srcRect/>
          <a:stretch>
            <a:fillRect/>
          </a:stretch>
        </p:blipFill>
        <p:spPr bwMode="auto">
          <a:xfrm>
            <a:off x="4806950" y="3748088"/>
            <a:ext cx="5089525" cy="3251200"/>
          </a:xfrm>
          <a:prstGeom prst="rect">
            <a:avLst/>
          </a:prstGeom>
          <a:noFill/>
          <a:ln w="9525">
            <a:noFill/>
            <a:miter lim="800000"/>
            <a:headEnd/>
            <a:tailEnd/>
          </a:ln>
        </p:spPr>
      </p:pic>
      <p:sp>
        <p:nvSpPr>
          <p:cNvPr id="24580" name="TextBox 5"/>
          <p:cNvSpPr txBox="1">
            <a:spLocks noChangeArrowheads="1"/>
          </p:cNvSpPr>
          <p:nvPr/>
        </p:nvSpPr>
        <p:spPr bwMode="auto">
          <a:xfrm>
            <a:off x="427038" y="4100513"/>
            <a:ext cx="3722687" cy="2236787"/>
          </a:xfrm>
          <a:prstGeom prst="rect">
            <a:avLst/>
          </a:prstGeom>
          <a:noFill/>
          <a:ln w="9525">
            <a:noFill/>
            <a:miter lim="800000"/>
            <a:headEnd/>
            <a:tailEnd/>
          </a:ln>
        </p:spPr>
        <p:txBody>
          <a:bodyPr lIns="101370" tIns="50685" rIns="101370" bIns="50685">
            <a:spAutoFit/>
          </a:bodyPr>
          <a:lstStyle/>
          <a:p>
            <a:pPr defTabSz="1014413"/>
            <a:r>
              <a:rPr lang="en-US" sz="2800" dirty="0">
                <a:latin typeface="Times New Roman" pitchFamily="18" charset="0"/>
              </a:rPr>
              <a:t>The </a:t>
            </a:r>
            <a:r>
              <a:rPr lang="en-US" sz="2800" dirty="0" err="1">
                <a:latin typeface="Times New Roman" pitchFamily="18" charset="0"/>
              </a:rPr>
              <a:t>Benbush</a:t>
            </a:r>
            <a:r>
              <a:rPr lang="en-US" sz="2800" dirty="0">
                <a:latin typeface="Times New Roman" pitchFamily="18" charset="0"/>
              </a:rPr>
              <a:t> </a:t>
            </a:r>
            <a:r>
              <a:rPr lang="en-US" sz="2800" dirty="0" err="1">
                <a:latin typeface="Times New Roman" pitchFamily="18" charset="0"/>
              </a:rPr>
              <a:t>remining</a:t>
            </a:r>
            <a:r>
              <a:rPr lang="en-US" sz="2800" dirty="0">
                <a:latin typeface="Times New Roman" pitchFamily="18" charset="0"/>
              </a:rPr>
              <a:t> job is </a:t>
            </a:r>
            <a:r>
              <a:rPr lang="en-US" sz="2800" dirty="0" smtClean="0">
                <a:latin typeface="Times New Roman" pitchFamily="18" charset="0"/>
              </a:rPr>
              <a:t>vegetated </a:t>
            </a:r>
            <a:r>
              <a:rPr lang="en-US" sz="2800" dirty="0">
                <a:latin typeface="Times New Roman" pitchFamily="18" charset="0"/>
              </a:rPr>
              <a:t>with grasses and trees. Picture taken September 1990.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577"/>
                                        </p:tgtEl>
                                        <p:attrNameLst>
                                          <p:attrName>style.visibility</p:attrName>
                                        </p:attrNameLst>
                                      </p:cBhvr>
                                      <p:to>
                                        <p:strVal val="visible"/>
                                      </p:to>
                                    </p:set>
                                    <p:animEffect transition="in" filter="fade">
                                      <p:cBhvr>
                                        <p:cTn id="10" dur="2000"/>
                                        <p:tgtEl>
                                          <p:spTgt spid="2457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580"/>
                                        </p:tgtEl>
                                        <p:attrNameLst>
                                          <p:attrName>style.visibility</p:attrName>
                                        </p:attrNameLst>
                                      </p:cBhvr>
                                      <p:to>
                                        <p:strVal val="visible"/>
                                      </p:to>
                                    </p:set>
                                    <p:animEffect transition="in" filter="fade">
                                      <p:cBhvr>
                                        <p:cTn id="15" dur="2000"/>
                                        <p:tgtEl>
                                          <p:spTgt spid="24580"/>
                                        </p:tgtEl>
                                      </p:cBhvr>
                                    </p:animEffect>
                                  </p:childTnLst>
                                </p:cTn>
                              </p:par>
                              <p:par>
                                <p:cTn id="16" presetID="10" presetClass="entr" presetSubtype="0" fill="hold" nodeType="withEffect">
                                  <p:stCondLst>
                                    <p:cond delay="0"/>
                                  </p:stCondLst>
                                  <p:childTnLst>
                                    <p:set>
                                      <p:cBhvr>
                                        <p:cTn id="17" dur="1" fill="hold">
                                          <p:stCondLst>
                                            <p:cond delay="0"/>
                                          </p:stCondLst>
                                        </p:cTn>
                                        <p:tgtEl>
                                          <p:spTgt spid="24579"/>
                                        </p:tgtEl>
                                        <p:attrNameLst>
                                          <p:attrName>style.visibility</p:attrName>
                                        </p:attrNameLst>
                                      </p:cBhvr>
                                      <p:to>
                                        <p:strVal val="visible"/>
                                      </p:to>
                                    </p:set>
                                    <p:animEffect transition="in" filter="fade">
                                      <p:cBhvr>
                                        <p:cTn id="18" dur="20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P spid="2458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lstStyle/>
          <a:p>
            <a:r>
              <a:rPr lang="en-US" smtClean="0"/>
              <a:t>Treatment</a:t>
            </a:r>
          </a:p>
        </p:txBody>
      </p:sp>
      <p:sp>
        <p:nvSpPr>
          <p:cNvPr id="26626" name="Rectangle 3"/>
          <p:cNvSpPr>
            <a:spLocks noGrp="1"/>
          </p:cNvSpPr>
          <p:nvPr>
            <p:ph type="body" idx="1"/>
          </p:nvPr>
        </p:nvSpPr>
        <p:spPr/>
        <p:txBody>
          <a:bodyPr/>
          <a:lstStyle/>
          <a:p>
            <a:r>
              <a:rPr lang="en-US" smtClean="0"/>
              <a:t>Some mines are cleaned-up by treating the water that comes from them</a:t>
            </a:r>
          </a:p>
          <a:p>
            <a:r>
              <a:rPr lang="en-US" smtClean="0"/>
              <a:t>This requires that the pH of the water is raised </a:t>
            </a:r>
          </a:p>
          <a:p>
            <a:r>
              <a:rPr lang="en-US" smtClean="0"/>
              <a:t>As the pH rises the metals can no longer stay dissolved</a:t>
            </a:r>
          </a:p>
          <a:p>
            <a:r>
              <a:rPr lang="en-US" smtClean="0"/>
              <a:t>The metals then precipitate and can be settled out allowing clean water to flow 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fade">
                                      <p:cBhvr>
                                        <p:cTn id="7" dur="2000"/>
                                        <p:tgtEl>
                                          <p:spTgt spid="26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26">
                                            <p:txEl>
                                              <p:pRg st="1" end="1"/>
                                            </p:txEl>
                                          </p:spTgt>
                                        </p:tgtEl>
                                        <p:attrNameLst>
                                          <p:attrName>style.visibility</p:attrName>
                                        </p:attrNameLst>
                                      </p:cBhvr>
                                      <p:to>
                                        <p:strVal val="visible"/>
                                      </p:to>
                                    </p:set>
                                    <p:animEffect transition="in" filter="fade">
                                      <p:cBhvr>
                                        <p:cTn id="12" dur="2000"/>
                                        <p:tgtEl>
                                          <p:spTgt spid="266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626">
                                            <p:txEl>
                                              <p:pRg st="2" end="2"/>
                                            </p:txEl>
                                          </p:spTgt>
                                        </p:tgtEl>
                                        <p:attrNameLst>
                                          <p:attrName>style.visibility</p:attrName>
                                        </p:attrNameLst>
                                      </p:cBhvr>
                                      <p:to>
                                        <p:strVal val="visible"/>
                                      </p:to>
                                    </p:set>
                                    <p:animEffect transition="in" filter="fade">
                                      <p:cBhvr>
                                        <p:cTn id="17" dur="2000"/>
                                        <p:tgtEl>
                                          <p:spTgt spid="266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626">
                                            <p:txEl>
                                              <p:pRg st="3" end="3"/>
                                            </p:txEl>
                                          </p:spTgt>
                                        </p:tgtEl>
                                        <p:attrNameLst>
                                          <p:attrName>style.visibility</p:attrName>
                                        </p:attrNameLst>
                                      </p:cBhvr>
                                      <p:to>
                                        <p:strVal val="visible"/>
                                      </p:to>
                                    </p:set>
                                    <p:animEffect transition="in" filter="fade">
                                      <p:cBhvr>
                                        <p:cTn id="22" dur="2000"/>
                                        <p:tgtEl>
                                          <p:spTgt spid="266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r>
              <a:rPr lang="en-US" smtClean="0"/>
              <a:t>Treatment Options</a:t>
            </a:r>
          </a:p>
        </p:txBody>
      </p:sp>
      <p:sp>
        <p:nvSpPr>
          <p:cNvPr id="28674" name="Rectangle 3"/>
          <p:cNvSpPr>
            <a:spLocks noGrp="1"/>
          </p:cNvSpPr>
          <p:nvPr>
            <p:ph type="body" idx="1"/>
          </p:nvPr>
        </p:nvSpPr>
        <p:spPr/>
        <p:txBody>
          <a:bodyPr/>
          <a:lstStyle/>
          <a:p>
            <a:r>
              <a:rPr lang="en-US" smtClean="0"/>
              <a:t>There are classes of treatment</a:t>
            </a:r>
          </a:p>
          <a:p>
            <a:pPr lvl="1"/>
            <a:r>
              <a:rPr lang="en-US" smtClean="0"/>
              <a:t>Active treatment</a:t>
            </a:r>
          </a:p>
          <a:p>
            <a:pPr lvl="1"/>
            <a:r>
              <a:rPr lang="en-US" smtClean="0"/>
              <a:t>Passive treatment</a:t>
            </a:r>
          </a:p>
        </p:txBody>
      </p:sp>
      <p:pic>
        <p:nvPicPr>
          <p:cNvPr id="28678" name="Picture 6" descr="Babb"/>
          <p:cNvPicPr>
            <a:picLocks noChangeAspect="1" noChangeArrowheads="1"/>
          </p:cNvPicPr>
          <p:nvPr/>
        </p:nvPicPr>
        <p:blipFill>
          <a:blip r:embed="rId3" cstate="print"/>
          <a:srcRect/>
          <a:stretch>
            <a:fillRect/>
          </a:stretch>
        </p:blipFill>
        <p:spPr bwMode="auto">
          <a:xfrm>
            <a:off x="960438" y="3490913"/>
            <a:ext cx="4343400" cy="3224212"/>
          </a:xfrm>
          <a:prstGeom prst="rect">
            <a:avLst/>
          </a:prstGeom>
          <a:noFill/>
          <a:ln w="9525">
            <a:noFill/>
            <a:miter lim="800000"/>
            <a:headEnd/>
            <a:tailEnd/>
          </a:ln>
        </p:spPr>
      </p:pic>
      <p:pic>
        <p:nvPicPr>
          <p:cNvPr id="28679" name="Picture 7" descr="large"/>
          <p:cNvPicPr>
            <a:picLocks noChangeAspect="1" noChangeArrowheads="1"/>
          </p:cNvPicPr>
          <p:nvPr/>
        </p:nvPicPr>
        <p:blipFill>
          <a:blip r:embed="rId4" cstate="print"/>
          <a:srcRect/>
          <a:stretch>
            <a:fillRect/>
          </a:stretch>
        </p:blipFill>
        <p:spPr bwMode="auto">
          <a:xfrm>
            <a:off x="6657975" y="1812925"/>
            <a:ext cx="2227263" cy="4649788"/>
          </a:xfrm>
          <a:prstGeom prst="rect">
            <a:avLst/>
          </a:prstGeom>
          <a:noFill/>
          <a:ln w="9525">
            <a:noFill/>
            <a:miter lim="800000"/>
            <a:headEnd/>
            <a:tailEnd/>
          </a:ln>
        </p:spPr>
      </p:pic>
      <p:sp>
        <p:nvSpPr>
          <p:cNvPr id="28680" name="Text Box 8"/>
          <p:cNvSpPr txBox="1">
            <a:spLocks noChangeArrowheads="1"/>
          </p:cNvSpPr>
          <p:nvPr/>
        </p:nvSpPr>
        <p:spPr bwMode="auto">
          <a:xfrm>
            <a:off x="6675438" y="6538913"/>
            <a:ext cx="2438400" cy="549275"/>
          </a:xfrm>
          <a:prstGeom prst="rect">
            <a:avLst/>
          </a:prstGeom>
          <a:noFill/>
          <a:ln w="9525">
            <a:noFill/>
            <a:miter lim="800000"/>
            <a:headEnd/>
            <a:tailEnd/>
          </a:ln>
        </p:spPr>
        <p:txBody>
          <a:bodyPr>
            <a:spAutoFit/>
          </a:bodyPr>
          <a:lstStyle/>
          <a:p>
            <a:pPr>
              <a:spcBef>
                <a:spcPct val="50000"/>
              </a:spcBef>
            </a:pPr>
            <a:r>
              <a:rPr lang="en-US" sz="1000"/>
              <a:t>A lime silo that is part of an active treatment faciclity. Provided by Aquafix http://www.aquafix.com/typical.htm </a:t>
            </a:r>
          </a:p>
        </p:txBody>
      </p:sp>
      <p:sp>
        <p:nvSpPr>
          <p:cNvPr id="28681" name="Text Box 9"/>
          <p:cNvSpPr txBox="1">
            <a:spLocks noChangeArrowheads="1"/>
          </p:cNvSpPr>
          <p:nvPr/>
        </p:nvSpPr>
        <p:spPr bwMode="auto">
          <a:xfrm>
            <a:off x="960438" y="6691313"/>
            <a:ext cx="4953000" cy="244475"/>
          </a:xfrm>
          <a:prstGeom prst="rect">
            <a:avLst/>
          </a:prstGeom>
          <a:noFill/>
          <a:ln w="9525">
            <a:noFill/>
            <a:miter lim="800000"/>
            <a:headEnd/>
            <a:tailEnd/>
          </a:ln>
        </p:spPr>
        <p:txBody>
          <a:bodyPr>
            <a:spAutoFit/>
          </a:bodyPr>
          <a:lstStyle/>
          <a:p>
            <a:pPr>
              <a:spcBef>
                <a:spcPct val="50000"/>
              </a:spcBef>
            </a:pPr>
            <a:r>
              <a:rPr lang="en-US" sz="1000"/>
              <a:t>Passive treatment ponds in Babb Creek. Provided by TU staff.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fade">
                                      <p:cBhvr>
                                        <p:cTn id="7" dur="2000"/>
                                        <p:tgtEl>
                                          <p:spTgt spid="2867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8674">
                                            <p:txEl>
                                              <p:pRg st="1" end="1"/>
                                            </p:txEl>
                                          </p:spTgt>
                                        </p:tgtEl>
                                        <p:attrNameLst>
                                          <p:attrName>style.visibility</p:attrName>
                                        </p:attrNameLst>
                                      </p:cBhvr>
                                      <p:to>
                                        <p:strVal val="visible"/>
                                      </p:to>
                                    </p:set>
                                    <p:animEffect transition="in" filter="fade">
                                      <p:cBhvr>
                                        <p:cTn id="11" dur="2000"/>
                                        <p:tgtEl>
                                          <p:spTgt spid="28674">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8679"/>
                                        </p:tgtEl>
                                        <p:attrNameLst>
                                          <p:attrName>style.visibility</p:attrName>
                                        </p:attrNameLst>
                                      </p:cBhvr>
                                      <p:to>
                                        <p:strVal val="visible"/>
                                      </p:to>
                                    </p:set>
                                    <p:animEffect transition="in" filter="fade">
                                      <p:cBhvr>
                                        <p:cTn id="14" dur="2000"/>
                                        <p:tgtEl>
                                          <p:spTgt spid="2867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8680"/>
                                        </p:tgtEl>
                                        <p:attrNameLst>
                                          <p:attrName>style.visibility</p:attrName>
                                        </p:attrNameLst>
                                      </p:cBhvr>
                                      <p:to>
                                        <p:strVal val="visible"/>
                                      </p:to>
                                    </p:set>
                                    <p:animEffect transition="in" filter="fade">
                                      <p:cBhvr>
                                        <p:cTn id="17" dur="2000"/>
                                        <p:tgtEl>
                                          <p:spTgt spid="28680"/>
                                        </p:tgtEl>
                                      </p:cBhvr>
                                    </p:animEffect>
                                  </p:childTnLst>
                                </p:cTn>
                              </p:par>
                            </p:childTnLst>
                          </p:cTn>
                        </p:par>
                        <p:par>
                          <p:cTn id="18" fill="hold">
                            <p:stCondLst>
                              <p:cond delay="4000"/>
                            </p:stCondLst>
                            <p:childTnLst>
                              <p:par>
                                <p:cTn id="19" presetID="10" presetClass="entr" presetSubtype="0" fill="hold" nodeType="afterEffect">
                                  <p:stCondLst>
                                    <p:cond delay="0"/>
                                  </p:stCondLst>
                                  <p:childTnLst>
                                    <p:set>
                                      <p:cBhvr>
                                        <p:cTn id="20" dur="1" fill="hold">
                                          <p:stCondLst>
                                            <p:cond delay="0"/>
                                          </p:stCondLst>
                                        </p:cTn>
                                        <p:tgtEl>
                                          <p:spTgt spid="28674">
                                            <p:txEl>
                                              <p:pRg st="2" end="2"/>
                                            </p:txEl>
                                          </p:spTgt>
                                        </p:tgtEl>
                                        <p:attrNameLst>
                                          <p:attrName>style.visibility</p:attrName>
                                        </p:attrNameLst>
                                      </p:cBhvr>
                                      <p:to>
                                        <p:strVal val="visible"/>
                                      </p:to>
                                    </p:set>
                                    <p:animEffect transition="in" filter="fade">
                                      <p:cBhvr>
                                        <p:cTn id="21" dur="2000"/>
                                        <p:tgtEl>
                                          <p:spTgt spid="28674">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8678"/>
                                        </p:tgtEl>
                                        <p:attrNameLst>
                                          <p:attrName>style.visibility</p:attrName>
                                        </p:attrNameLst>
                                      </p:cBhvr>
                                      <p:to>
                                        <p:strVal val="visible"/>
                                      </p:to>
                                    </p:set>
                                    <p:animEffect transition="in" filter="fade">
                                      <p:cBhvr>
                                        <p:cTn id="24" dur="2000"/>
                                        <p:tgtEl>
                                          <p:spTgt spid="2867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8681"/>
                                        </p:tgtEl>
                                        <p:attrNameLst>
                                          <p:attrName>style.visibility</p:attrName>
                                        </p:attrNameLst>
                                      </p:cBhvr>
                                      <p:to>
                                        <p:strVal val="visible"/>
                                      </p:to>
                                    </p:set>
                                    <p:animEffect transition="in" filter="fade">
                                      <p:cBhvr>
                                        <p:cTn id="27" dur="2000"/>
                                        <p:tgtEl>
                                          <p:spTgt spid="28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p:bldP spid="2868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r>
              <a:rPr lang="en-US" smtClean="0"/>
              <a:t>Active Treatment</a:t>
            </a:r>
          </a:p>
        </p:txBody>
      </p:sp>
      <p:sp>
        <p:nvSpPr>
          <p:cNvPr id="30722" name="Rectangle 3"/>
          <p:cNvSpPr>
            <a:spLocks noGrp="1"/>
          </p:cNvSpPr>
          <p:nvPr>
            <p:ph type="body" idx="1"/>
          </p:nvPr>
        </p:nvSpPr>
        <p:spPr/>
        <p:txBody>
          <a:bodyPr/>
          <a:lstStyle/>
          <a:p>
            <a:r>
              <a:rPr lang="en-US" smtClean="0"/>
              <a:t>Very basic chemicals such as lime, or soda ash are added to the water </a:t>
            </a:r>
          </a:p>
          <a:p>
            <a:r>
              <a:rPr lang="en-US" smtClean="0"/>
              <a:t>The treated water then is allowed to settle so that the metals can settle out and clean water can exit the system</a:t>
            </a:r>
          </a:p>
          <a:p>
            <a:r>
              <a:rPr lang="en-US" smtClean="0"/>
              <a:t>Some times water is treated in stream, or treated water is allowed to settle in the stream</a:t>
            </a:r>
          </a:p>
          <a:p>
            <a:pPr marL="742950" lvl="1" indent="-285750"/>
            <a:r>
              <a:rPr lang="en-US" smtClean="0"/>
              <a:t>This sacrifices the stream for the good of the receiving waterway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fade">
                                      <p:cBhvr>
                                        <p:cTn id="7" dur="2000"/>
                                        <p:tgtEl>
                                          <p:spTgt spid="307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22">
                                            <p:txEl>
                                              <p:pRg st="1" end="1"/>
                                            </p:txEl>
                                          </p:spTgt>
                                        </p:tgtEl>
                                        <p:attrNameLst>
                                          <p:attrName>style.visibility</p:attrName>
                                        </p:attrNameLst>
                                      </p:cBhvr>
                                      <p:to>
                                        <p:strVal val="visible"/>
                                      </p:to>
                                    </p:set>
                                    <p:animEffect transition="in" filter="fade">
                                      <p:cBhvr>
                                        <p:cTn id="12" dur="2000"/>
                                        <p:tgtEl>
                                          <p:spTgt spid="307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22">
                                            <p:txEl>
                                              <p:pRg st="2" end="2"/>
                                            </p:txEl>
                                          </p:spTgt>
                                        </p:tgtEl>
                                        <p:attrNameLst>
                                          <p:attrName>style.visibility</p:attrName>
                                        </p:attrNameLst>
                                      </p:cBhvr>
                                      <p:to>
                                        <p:strVal val="visible"/>
                                      </p:to>
                                    </p:set>
                                    <p:animEffect transition="in" filter="fade">
                                      <p:cBhvr>
                                        <p:cTn id="17" dur="2000"/>
                                        <p:tgtEl>
                                          <p:spTgt spid="30722">
                                            <p:txEl>
                                              <p:pRg st="2" end="2"/>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0722">
                                            <p:txEl>
                                              <p:pRg st="3" end="3"/>
                                            </p:txEl>
                                          </p:spTgt>
                                        </p:tgtEl>
                                        <p:attrNameLst>
                                          <p:attrName>style.visibility</p:attrName>
                                        </p:attrNameLst>
                                      </p:cBhvr>
                                      <p:to>
                                        <p:strVal val="visible"/>
                                      </p:to>
                                    </p:set>
                                    <p:animEffect transition="in" filter="fade">
                                      <p:cBhvr>
                                        <p:cTn id="21" dur="2000"/>
                                        <p:tgtEl>
                                          <p:spTgt spid="307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3488</TotalTime>
  <Words>3073</Words>
  <Application>Microsoft Office PowerPoint</Application>
  <PresentationFormat>Custom</PresentationFormat>
  <Paragraphs>256</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Treatment of Abandoned Mine Drainage</vt:lpstr>
      <vt:lpstr>Regulations of Mining</vt:lpstr>
      <vt:lpstr>Office of Surface Mining</vt:lpstr>
      <vt:lpstr>Land Reclamation</vt:lpstr>
      <vt:lpstr>Remining</vt:lpstr>
      <vt:lpstr> The remining operation at Benbush was 211 acres, daylighted old auger holes from previous surface mining and eliminated old highwalls. Picture taken March 1983. </vt:lpstr>
      <vt:lpstr>Treatment</vt:lpstr>
      <vt:lpstr>Treatment Options</vt:lpstr>
      <vt:lpstr>Active Treatment</vt:lpstr>
      <vt:lpstr>Active Treatment</vt:lpstr>
      <vt:lpstr>Advantages/Disadvantages</vt:lpstr>
      <vt:lpstr>Passive Treatment</vt:lpstr>
      <vt:lpstr>Passive Treatment</vt:lpstr>
      <vt:lpstr>Passive Treatment</vt:lpstr>
      <vt:lpstr>Advantages/Disadvantages</vt:lpstr>
      <vt:lpstr>A Success Story</vt:lpstr>
      <vt:lpstr>Babb Creek’s Restoration</vt:lpstr>
      <vt:lpstr>The Return of Babb Creek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 Systems for Abandoned Mine Drainage</dc:title>
  <dc:creator>Kim</dc:creator>
  <cp:lastModifiedBy>Shawn.Rummel</cp:lastModifiedBy>
  <cp:revision>90</cp:revision>
  <dcterms:created xsi:type="dcterms:W3CDTF">2012-01-30T06:45:53Z</dcterms:created>
  <dcterms:modified xsi:type="dcterms:W3CDTF">2012-06-29T14:27:36Z</dcterms:modified>
</cp:coreProperties>
</file>